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95" r:id="rId3"/>
    <p:sldId id="319" r:id="rId4"/>
    <p:sldId id="320" r:id="rId5"/>
    <p:sldId id="322" r:id="rId6"/>
    <p:sldId id="323" r:id="rId7"/>
    <p:sldId id="324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 Saleh" initials="JS" lastIdx="1" clrIdx="0"/>
  <p:cmAuthor id="2" name="Ricardo Zeich" initials="RZ" lastIdx="1" clrIdx="1">
    <p:extLst>
      <p:ext uri="{19B8F6BF-5375-455C-9EA6-DF929625EA0E}">
        <p15:presenceInfo xmlns:p15="http://schemas.microsoft.com/office/powerpoint/2012/main" userId="S::ricardo.zeich@dc1.com::d06f877c-7e2f-4f8a-bd86-11a908e6c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3C"/>
    <a:srgbClr val="00AADC"/>
    <a:srgbClr val="002D58"/>
    <a:srgbClr val="D6EAFF"/>
    <a:srgbClr val="DCDCDC"/>
    <a:srgbClr val="D9D9D9"/>
    <a:srgbClr val="F0F0F0"/>
    <a:srgbClr val="F0F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11T11:47:40.866" idx="1">
    <p:pos x="2711" y="1075"/>
    <p:text>Wenn die Schülerinnen und Schüler mögen, können sie auch am JavaHamster weiterarbeiten.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C5BD9-4970-47E7-B635-36C82E7D6682}" type="datetime1">
              <a:rPr lang="de-DE" altLang="de-DE"/>
              <a:pPr>
                <a:defRPr/>
              </a:pPr>
              <a:t>11.01.2019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E4117E-3B11-4543-94DE-F9D0B472ED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931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A913B-3B86-4D6C-B3F3-040295216E83}" type="datetime1">
              <a:rPr lang="de-DE" altLang="de-DE"/>
              <a:pPr>
                <a:defRPr/>
              </a:pPr>
              <a:t>11.01.2019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9888A8-3674-498E-856B-D78EA55DE5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608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itelfolie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5" name="Rechteck 4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967788" y="19542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pic>
        <p:nvPicPr>
          <p:cNvPr id="10" name="Bild 14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54673"/>
            <a:ext cx="6472237" cy="3069927"/>
          </a:xfrm>
          <a:prstGeom prst="rect">
            <a:avLst/>
          </a:prstGeom>
          <a:ln>
            <a:noFill/>
          </a:ln>
        </p:spPr>
        <p:txBody>
          <a:bodyPr/>
          <a:lstStyle>
            <a:lvl1pPr marL="36000" marR="0" indent="0" algn="l" defTabSz="4572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/>
              <a:defRPr lang="de-DE" sz="1800" kern="1200" cap="all" spc="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Java Hamster I – </a:t>
            </a:r>
            <a:r>
              <a:rPr lang="de-DE" dirty="0" err="1"/>
              <a:t>EinFührung</a:t>
            </a:r>
            <a:endParaRPr lang="de-DE" dirty="0"/>
          </a:p>
          <a:p>
            <a:endParaRPr lang="de-DE" dirty="0"/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82133"/>
            <a:ext cx="1946884" cy="560757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516151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Inhaltsverzeichnis 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6" name="Rechteck 5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Bild 11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457201" y="3869267"/>
            <a:ext cx="6290732" cy="2641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514350" indent="-514350">
              <a:buFont typeface="Wingdings" charset="2"/>
              <a:buAutoNum type="arabicPlain"/>
              <a:defRPr sz="2800" baseline="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457201" y="3500364"/>
            <a:ext cx="6290732" cy="368903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defRPr sz="1800" spc="1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6925733" y="963613"/>
            <a:ext cx="1945216" cy="562609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203268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Kapiteltrenner und besondere Inhalte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4" name="Rechteck 3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9275763" y="-211138"/>
            <a:ext cx="271462" cy="26987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Bild 14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967663" y="668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63613"/>
            <a:ext cx="1941511" cy="562609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794039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6" name="Inhaltsplatzhalter 35"/>
          <p:cNvSpPr>
            <a:spLocks noGrp="1"/>
          </p:cNvSpPr>
          <p:nvPr>
            <p:ph sz="quarter" idx="21"/>
          </p:nvPr>
        </p:nvSpPr>
        <p:spPr>
          <a:xfrm>
            <a:off x="463550" y="1697566"/>
            <a:ext cx="6775450" cy="47413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F42D-6EAD-4D35-AA8B-0D37C4695BF6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D3C6-2A93-4BFC-9A53-F8D1CDD9DF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933517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-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7413626" y="771706"/>
            <a:ext cx="1550318" cy="5906294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6" name="Inhaltsplatzhalter 35"/>
          <p:cNvSpPr>
            <a:spLocks noGrp="1"/>
          </p:cNvSpPr>
          <p:nvPr>
            <p:ph sz="quarter" idx="21"/>
          </p:nvPr>
        </p:nvSpPr>
        <p:spPr>
          <a:xfrm>
            <a:off x="463550" y="1697566"/>
            <a:ext cx="6775450" cy="47413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437E-CEAE-4D49-9075-4B2222906909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5653-363B-41DD-876C-292C4F7EE1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0532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Bild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5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"/>
          <p:cNvSpPr>
            <a:spLocks noGrp="1"/>
          </p:cNvSpPr>
          <p:nvPr>
            <p:ph idx="1"/>
          </p:nvPr>
        </p:nvSpPr>
        <p:spPr>
          <a:xfrm>
            <a:off x="464104" y="1670050"/>
            <a:ext cx="8258761" cy="522005"/>
          </a:xfrm>
          <a:prstGeom prst="rect">
            <a:avLst/>
          </a:prstGeom>
        </p:spPr>
        <p:txBody>
          <a:bodyPr tIns="45720" rtlCol="0">
            <a:normAutofit/>
          </a:bodyPr>
          <a:lstStyle>
            <a:lvl1pPr marL="0" indent="0">
              <a:buNone/>
              <a:defRPr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075139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3275856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0"/>
          <p:cNvSpPr>
            <a:spLocks noGrp="1"/>
          </p:cNvSpPr>
          <p:nvPr>
            <p:ph type="pic" sz="quarter" idx="19"/>
          </p:nvPr>
        </p:nvSpPr>
        <p:spPr>
          <a:xfrm>
            <a:off x="467544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idx="20"/>
          </p:nvPr>
        </p:nvSpPr>
        <p:spPr>
          <a:xfrm>
            <a:off x="464105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idx="21"/>
          </p:nvPr>
        </p:nvSpPr>
        <p:spPr>
          <a:xfrm>
            <a:off x="3283226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idx="22"/>
          </p:nvPr>
        </p:nvSpPr>
        <p:spPr>
          <a:xfrm>
            <a:off x="6084168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0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F250-06B9-4241-8AB1-A8222684D1E5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6B79-7E88-4047-891F-9C62373730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10006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 rotes Textfeld v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7"/>
          <p:cNvGrpSpPr>
            <a:grpSpLocks/>
          </p:cNvGrpSpPr>
          <p:nvPr/>
        </p:nvGrpSpPr>
        <p:grpSpPr bwMode="auto">
          <a:xfrm>
            <a:off x="7412038" y="0"/>
            <a:ext cx="1731962" cy="6858000"/>
            <a:chOff x="7411539" y="0"/>
            <a:chExt cx="1732461" cy="6858000"/>
          </a:xfrm>
        </p:grpSpPr>
        <p:sp>
          <p:nvSpPr>
            <p:cNvPr id="8" name="Rechteck 7"/>
            <p:cNvSpPr>
              <a:spLocks/>
            </p:cNvSpPr>
            <p:nvPr/>
          </p:nvSpPr>
          <p:spPr>
            <a:xfrm>
              <a:off x="7411539" y="6646863"/>
              <a:ext cx="1730874" cy="211137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966149" y="0"/>
              <a:ext cx="177851" cy="6799263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411539" y="0"/>
              <a:ext cx="1732461" cy="771525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12" name="Bild 11" descr="Claim_HSE_grau_CMYK_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0695"/>
            <a:stretch>
              <a:fillRect/>
            </a:stretch>
          </p:blipFill>
          <p:spPr bwMode="auto">
            <a:xfrm>
              <a:off x="7586524" y="257751"/>
              <a:ext cx="1311693" cy="3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0" y="1564176"/>
            <a:ext cx="8965450" cy="4196606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64104" y="2976567"/>
            <a:ext cx="6462231" cy="2391300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tIns="45720" rtlCol="0">
            <a:normAutofit/>
          </a:bodyPr>
          <a:lstStyle>
            <a:lvl1pPr marL="180000" indent="0">
              <a:buNone/>
              <a:defRPr>
                <a:solidFill>
                  <a:schemeClr val="bg1"/>
                </a:solidFill>
              </a:defRPr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9"/>
          </p:nvPr>
        </p:nvSpPr>
        <p:spPr>
          <a:xfrm>
            <a:off x="455637" y="588218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D341-6BFE-45A6-9AA4-D106A5109BBB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14E-14FC-42F9-A4AA-55F875B37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73060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_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7411539" y="776732"/>
            <a:ext cx="1552406" cy="5870223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SmartArt-Platzhalter 3"/>
          <p:cNvSpPr>
            <a:spLocks noGrp="1"/>
          </p:cNvSpPr>
          <p:nvPr>
            <p:ph type="dgm" sz="quarter" idx="17"/>
          </p:nvPr>
        </p:nvSpPr>
        <p:spPr>
          <a:xfrm>
            <a:off x="457200" y="1670050"/>
            <a:ext cx="6756400" cy="47688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Klicken Sie auf das Symbol, um die SmartArt-Grafik hinzuzufügen</a:t>
            </a:r>
            <a:endParaRPr lang="de-DE" noProof="0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CBF8-A260-416B-9913-06EB6F7DC547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5B0A-8B83-4F50-8E60-C8D4341069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99522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7"/>
          <p:cNvGrpSpPr>
            <a:grpSpLocks/>
          </p:cNvGrpSpPr>
          <p:nvPr/>
        </p:nvGrpSpPr>
        <p:grpSpPr bwMode="auto">
          <a:xfrm>
            <a:off x="7412038" y="0"/>
            <a:ext cx="1731962" cy="6858000"/>
            <a:chOff x="7411539" y="0"/>
            <a:chExt cx="1732461" cy="6858000"/>
          </a:xfrm>
        </p:grpSpPr>
        <p:sp>
          <p:nvSpPr>
            <p:cNvPr id="5" name="Rechteck 4"/>
            <p:cNvSpPr/>
            <p:nvPr/>
          </p:nvSpPr>
          <p:spPr>
            <a:xfrm>
              <a:off x="8966149" y="0"/>
              <a:ext cx="177851" cy="6799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7411539" y="0"/>
              <a:ext cx="1732461" cy="771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411539" y="6646863"/>
              <a:ext cx="1730874" cy="211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8" name="Bild 11" descr="Claim_HSE_grau_CMYK_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0695"/>
            <a:stretch>
              <a:fillRect/>
            </a:stretch>
          </p:blipFill>
          <p:spPr bwMode="auto">
            <a:xfrm>
              <a:off x="7586524" y="257751"/>
              <a:ext cx="1311693" cy="3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1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199" y="382825"/>
            <a:ext cx="6781799" cy="889062"/>
          </a:xfrm>
          <a:prstGeom prst="rect">
            <a:avLst/>
          </a:prstGeom>
          <a:solidFill>
            <a:srgbClr val="D7193C">
              <a:alpha val="85000"/>
            </a:srgbClr>
          </a:solidFill>
        </p:spPr>
        <p:txBody>
          <a:bodyPr vert="horz" wrap="square" lIns="108000" tIns="108000" rIns="91440" bIns="108000" rtlCol="0"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3C45-04C1-4345-BE00-EC4664626F0D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375C-4FF6-4EC2-A663-3252E213EC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65956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350" y="6646863"/>
            <a:ext cx="576263" cy="211137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fld id="{1BDB1DE4-4BFF-495E-B2C7-E7E38A71BE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5613" y="6646863"/>
            <a:ext cx="833437" cy="211137"/>
          </a:xfrm>
          <a:prstGeom prst="rect">
            <a:avLst/>
          </a:prstGeom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fld id="{E9579347-2BBC-4466-A41C-F5167E0A05DA}" type="datetime1">
              <a:rPr lang="de-DE" altLang="de-DE" smtClean="0"/>
              <a:t>11.01.2019</a:t>
            </a:fld>
            <a:endParaRPr lang="hr-HR" alt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89050" y="6646863"/>
            <a:ext cx="5949950" cy="211137"/>
          </a:xfrm>
          <a:prstGeom prst="rect">
            <a:avLst/>
          </a:prstGeom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Sphero JavaScript - Einführung</a:t>
            </a:r>
          </a:p>
        </p:txBody>
      </p:sp>
      <p:sp>
        <p:nvSpPr>
          <p:cNvPr id="1029" name="Textfeld 3"/>
          <p:cNvSpPr txBox="1">
            <a:spLocks noChangeArrowheads="1"/>
          </p:cNvSpPr>
          <p:nvPr/>
        </p:nvSpPr>
        <p:spPr bwMode="auto">
          <a:xfrm>
            <a:off x="5014913" y="6208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5613" y="1670050"/>
            <a:ext cx="67833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Textfeld 5"/>
          <p:cNvSpPr txBox="1">
            <a:spLocks noChangeArrowheads="1"/>
          </p:cNvSpPr>
          <p:nvPr/>
        </p:nvSpPr>
        <p:spPr bwMode="auto">
          <a:xfrm>
            <a:off x="5962650" y="349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lnSpc>
                <a:spcPts val="1000"/>
              </a:lnSpc>
              <a:defRPr/>
            </a:pPr>
            <a:endParaRPr lang="de-DE" altLang="de-DE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transition spd="slow">
    <p:wipe/>
  </p:transition>
  <p:hf hdr="0"/>
  <p:txStyles>
    <p:titleStyle>
      <a:lvl1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 kern="1200" cap="all">
          <a:solidFill>
            <a:srgbClr val="D7193C"/>
          </a:solidFill>
          <a:latin typeface="+mj-lt"/>
          <a:ea typeface="ヒラギノ角ゴ Pro W3" pitchFamily="125" charset="-128"/>
          <a:cs typeface="+mj-cs"/>
        </a:defRPr>
      </a:lvl1pPr>
      <a:lvl2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2pPr>
      <a:lvl3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3pPr>
      <a:lvl4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4pPr>
      <a:lvl5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5pPr>
      <a:lvl6pPr marL="4572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6pPr>
      <a:lvl7pPr marL="9144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7pPr>
      <a:lvl8pPr marL="13716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8pPr>
      <a:lvl9pPr marL="18288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defRPr sz="2200"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1pPr>
      <a:lvl2pPr marL="342900" indent="-342900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sz="2200"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2pPr>
      <a:lvl3pPr marL="714375" indent="-357188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3pPr>
      <a:lvl4pPr marL="1073150" indent="-358775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4pPr>
      <a:lvl5pPr marL="1439863" indent="-366713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254375"/>
            <a:ext cx="6472238" cy="3070225"/>
          </a:xfrm>
        </p:spPr>
        <p:txBody>
          <a:bodyPr rtlCol="0">
            <a:norm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435350"/>
            <a:ext cx="6281738" cy="4016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>
                <a:solidFill>
                  <a:srgbClr val="FFFFFF"/>
                </a:solidFill>
                <a:latin typeface="Calibri Light"/>
                <a:ea typeface="+mj-ea"/>
              </a:rPr>
            </a:br>
            <a:endParaRPr lang="de-DE" dirty="0">
              <a:ea typeface="+mj-e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8788" y="4283075"/>
            <a:ext cx="6048375" cy="1231106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fld id="{AE135986-1875-4183-9B08-D4EDDC360A4A}" type="datetime1">
              <a:rPr lang="de-DE" cap="all" spc="100" smtClean="0">
                <a:solidFill>
                  <a:srgbClr val="FFFFFF"/>
                </a:solidFill>
                <a:latin typeface="Calibri Light"/>
              </a:rPr>
              <a:t>11.01.2019</a:t>
            </a:fld>
            <a:r>
              <a:rPr lang="de-DE" cap="all" spc="100">
                <a:solidFill>
                  <a:srgbClr val="FFFFFF"/>
                </a:solidFill>
                <a:latin typeface="Calibri Light"/>
              </a:rPr>
              <a:t>, Georgi-gymnasium Esslingen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cap="all" spc="100">
                <a:solidFill>
                  <a:srgbClr val="FFFFFF"/>
                </a:solidFill>
                <a:latin typeface="Calibri Light"/>
              </a:rPr>
              <a:t> </a:t>
            </a:r>
            <a:r>
              <a:rPr lang="de-DE" sz="5400" cap="all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IT-Projekthaus</a:t>
            </a:r>
            <a:endParaRPr lang="de-DE" sz="2000" cap="all" spc="100" dirty="0">
              <a:solidFill>
                <a:srgbClr val="FFFFFF"/>
              </a:solidFill>
              <a:latin typeface="Calibri Light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cap="all" spc="100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Für Schülerinnen und Schüler</a:t>
            </a:r>
            <a:endParaRPr lang="de-DE" sz="5400" cap="all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293" name="Textfeld 10"/>
          <p:cNvSpPr txBox="1">
            <a:spLocks noChangeArrowheads="1"/>
          </p:cNvSpPr>
          <p:nvPr/>
        </p:nvSpPr>
        <p:spPr bwMode="auto">
          <a:xfrm>
            <a:off x="9852025" y="500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12294" name="Textfeld 3"/>
          <p:cNvSpPr txBox="1">
            <a:spLocks noChangeArrowheads="1"/>
          </p:cNvSpPr>
          <p:nvPr/>
        </p:nvSpPr>
        <p:spPr bwMode="auto">
          <a:xfrm>
            <a:off x="2540000" y="36242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lnSpc>
                <a:spcPts val="1000"/>
              </a:lnSpc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12295" name="Bildplatzhalter 6" descr="Titel_KDB279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458"/>
          <a:stretch>
            <a:fillRect/>
          </a:stretch>
        </p:blipFill>
        <p:spPr>
          <a:xfrm>
            <a:off x="6921500" y="958850"/>
            <a:ext cx="1962150" cy="5651500"/>
          </a:xfrm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30"/>
          <p:cNvSpPr txBox="1">
            <a:spLocks noChangeArrowheads="1"/>
          </p:cNvSpPr>
          <p:nvPr/>
        </p:nvSpPr>
        <p:spPr bwMode="auto">
          <a:xfrm>
            <a:off x="1617663" y="67738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14339" name="Textfeld 32"/>
          <p:cNvSpPr txBox="1">
            <a:spLocks noChangeArrowheads="1"/>
          </p:cNvSpPr>
          <p:nvPr/>
        </p:nvSpPr>
        <p:spPr bwMode="auto">
          <a:xfrm>
            <a:off x="744538" y="67992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46088" y="2608263"/>
            <a:ext cx="6353175" cy="3651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spcCol="133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400" cap="all" dirty="0">
              <a:latin typeface="Calibri Light"/>
              <a:cs typeface="Calibri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cs typeface="Calibri Light"/>
              </a:rPr>
              <a:t>Sphero – Java </a:t>
            </a:r>
            <a:r>
              <a:rPr lang="de-DE" sz="5400" cap="all" dirty="0" err="1">
                <a:cs typeface="Calibri Light"/>
              </a:rPr>
              <a:t>Script</a:t>
            </a:r>
            <a:endParaRPr lang="de-DE" sz="5400" cap="all" dirty="0">
              <a:cs typeface="Calibri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cs typeface="Calibri Light"/>
              </a:rPr>
              <a:t>Einführung</a:t>
            </a:r>
          </a:p>
        </p:txBody>
      </p:sp>
      <p:pic>
        <p:nvPicPr>
          <p:cNvPr id="6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>
            <a:fillRect/>
          </a:stretch>
        </p:blipFill>
        <p:spPr>
          <a:xfrm>
            <a:off x="6926263" y="963613"/>
            <a:ext cx="1944687" cy="5626100"/>
          </a:xfr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6469063" cy="47577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de-DE" sz="2200" cap="all" spc="100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Inhalt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Wiederholung Sphero 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Was machen wir heute?</a:t>
            </a:r>
          </a:p>
        </p:txBody>
      </p:sp>
      <p:pic>
        <p:nvPicPr>
          <p:cNvPr id="13315" name="Bildplatzhalter 3" descr="Pirmin_Maier_BW_KDB5136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>
            <a:fillRect/>
          </a:stretch>
        </p:blipFill>
        <p:spPr>
          <a:xfrm>
            <a:off x="6926263" y="955675"/>
            <a:ext cx="1954212" cy="5651500"/>
          </a:xfrm>
        </p:spPr>
      </p:pic>
    </p:spTree>
    <p:extLst>
      <p:ext uri="{BB962C8B-B14F-4D97-AF65-F5344CB8AC3E}">
        <p14:creationId xmlns:p14="http://schemas.microsoft.com/office/powerpoint/2010/main" val="338227943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63550" y="1176338"/>
            <a:ext cx="6775450" cy="395287"/>
          </a:xfrm>
        </p:spPr>
        <p:txBody>
          <a:bodyPr/>
          <a:lstStyle/>
          <a:p>
            <a:pPr eaLnBrk="1" hangingPunct="1"/>
            <a:r>
              <a:rPr lang="de-DE" altLang="de-DE" dirty="0" err="1"/>
              <a:t>Moodle</a:t>
            </a:r>
            <a:endParaRPr lang="de-DE" altLang="de-DE" dirty="0"/>
          </a:p>
        </p:txBody>
      </p:sp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Wiederholung Sphero I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pPr marL="0" lvl="1" indent="0">
              <a:buNone/>
            </a:pPr>
            <a:r>
              <a:rPr lang="de-DE" altLang="de-DE" dirty="0"/>
              <a:t>Unsere Lernplattform </a:t>
            </a:r>
            <a:r>
              <a:rPr lang="de-DE" altLang="de-DE" dirty="0" err="1"/>
              <a:t>Moodle</a:t>
            </a:r>
            <a:r>
              <a:rPr lang="de-DE" altLang="de-DE" dirty="0"/>
              <a:t> ist auch von zu Hause erreichbar!</a:t>
            </a:r>
          </a:p>
          <a:p>
            <a:pPr marL="0" lvl="1" indent="0">
              <a:buNone/>
            </a:pPr>
            <a:r>
              <a:rPr lang="de-DE" altLang="de-DE" dirty="0"/>
              <a:t>	</a:t>
            </a:r>
            <a:r>
              <a:rPr lang="de-DE" altLang="de-DE" b="1" dirty="0"/>
              <a:t>moodle.hs-esslingen.de/</a:t>
            </a:r>
            <a:r>
              <a:rPr lang="de-DE" altLang="de-DE" b="1" dirty="0" err="1"/>
              <a:t>moodle</a:t>
            </a:r>
            <a:endParaRPr lang="de-DE" altLang="de-DE" b="1" dirty="0"/>
          </a:p>
          <a:p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C6F1724D-1DF5-4051-9F8A-9DCBC55B7EEB}" type="datetime1">
              <a:rPr lang="de-DE" altLang="de-DE" sz="1000" smtClean="0"/>
              <a:t>11.01.2019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 dirty="0"/>
              <a:t>Sphero - Java </a:t>
            </a:r>
            <a:r>
              <a:rPr lang="de-DE" altLang="de-DE" sz="1000" dirty="0" err="1"/>
              <a:t>Script</a:t>
            </a:r>
            <a:r>
              <a:rPr lang="de-DE" altLang="de-DE" sz="1000" dirty="0"/>
              <a:t> - Einführung</a:t>
            </a:r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4</a:t>
            </a:fld>
            <a:endParaRPr lang="de-DE" altLang="de-DE" sz="10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A8AFBC-A672-41C1-9349-9C70C623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841490"/>
            <a:ext cx="7775015" cy="291459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05F8C0D-AD9B-4283-A2FC-387CC075C7DB}"/>
              </a:ext>
            </a:extLst>
          </p:cNvPr>
          <p:cNvSpPr/>
          <p:nvPr/>
        </p:nvSpPr>
        <p:spPr>
          <a:xfrm>
            <a:off x="6479959" y="3852908"/>
            <a:ext cx="1518081" cy="1299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212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63550" y="1176338"/>
            <a:ext cx="6775450" cy="395287"/>
          </a:xfrm>
        </p:spPr>
        <p:txBody>
          <a:bodyPr/>
          <a:lstStyle/>
          <a:p>
            <a:r>
              <a:rPr lang="de-DE" altLang="de-DE" dirty="0"/>
              <a:t>Variablen</a:t>
            </a:r>
          </a:p>
        </p:txBody>
      </p:sp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Wiederholung Sphero I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r>
              <a:rPr lang="de-DE" altLang="de-DE" dirty="0">
                <a:latin typeface="Cambria Math"/>
                <a:ea typeface="Cambria Math"/>
              </a:rPr>
              <a:t>≙ </a:t>
            </a:r>
            <a:r>
              <a:rPr lang="de-DE" altLang="de-DE" dirty="0"/>
              <a:t>Behältnis für einen Wert, welcher dann beliebig wiederverwendet werden kann.</a:t>
            </a:r>
          </a:p>
          <a:p>
            <a:endParaRPr lang="de-DE" altLang="de-DE" dirty="0"/>
          </a:p>
          <a:p>
            <a:pPr lvl="1"/>
            <a:r>
              <a:rPr lang="de-DE" dirty="0"/>
              <a:t>Gestalten das Programm flexibler</a:t>
            </a:r>
          </a:p>
          <a:p>
            <a:pPr lvl="1"/>
            <a:endParaRPr lang="de-DE" dirty="0"/>
          </a:p>
          <a:p>
            <a:pPr marL="0" lvl="1" indent="0">
              <a:buNone/>
            </a:pPr>
            <a:endParaRPr lang="de-DE" altLang="de-DE" dirty="0"/>
          </a:p>
          <a:p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C39E0C1C-203B-4759-8C05-B5CCDA807515}" type="datetime1">
              <a:rPr lang="de-DE" altLang="de-DE" sz="1000" smtClean="0"/>
              <a:t>11.01.2019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 dirty="0"/>
              <a:t>Sphero - Java </a:t>
            </a:r>
            <a:r>
              <a:rPr lang="de-DE" altLang="de-DE" sz="1000" dirty="0" err="1"/>
              <a:t>Script</a:t>
            </a:r>
            <a:r>
              <a:rPr lang="de-DE" altLang="de-DE" sz="1000" dirty="0"/>
              <a:t> - Einführung</a:t>
            </a:r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5</a:t>
            </a:fld>
            <a:endParaRPr lang="de-DE" altLang="de-DE" sz="10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0745DA-2A86-468D-BA1C-B73DB661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135313"/>
            <a:ext cx="4638675" cy="3429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E55AC7-0555-400C-8CAB-9F82B1CFB4DE}"/>
              </a:ext>
            </a:extLst>
          </p:cNvPr>
          <p:cNvSpPr txBox="1"/>
          <p:nvPr/>
        </p:nvSpPr>
        <p:spPr>
          <a:xfrm>
            <a:off x="4918395" y="4872865"/>
            <a:ext cx="2666360" cy="1949036"/>
          </a:xfrm>
          <a:prstGeom prst="rect">
            <a:avLst/>
          </a:prstGeom>
          <a:noFill/>
        </p:spPr>
        <p:txBody>
          <a:bodyPr vert="horz" wrap="none" lIns="0" tIns="46800" rIns="91440" bIns="45720" rtlCol="0" anchor="t">
            <a:normAutofit/>
          </a:bodyPr>
          <a:lstStyle/>
          <a:p>
            <a:pPr>
              <a:lnSpc>
                <a:spcPts val="1000"/>
              </a:lnSpc>
            </a:pPr>
            <a:r>
              <a:rPr lang="de-DE" sz="2000" cap="none" baseline="0" dirty="0"/>
              <a:t>Geschwindigkeit ändert sich, </a:t>
            </a:r>
          </a:p>
          <a:p>
            <a:pPr>
              <a:lnSpc>
                <a:spcPts val="1000"/>
              </a:lnSpc>
            </a:pPr>
            <a:endParaRPr lang="de-DE" sz="2000" dirty="0"/>
          </a:p>
          <a:p>
            <a:pPr>
              <a:lnSpc>
                <a:spcPts val="1000"/>
              </a:lnSpc>
            </a:pPr>
            <a:r>
              <a:rPr lang="de-DE" sz="2000" cap="none" baseline="0" dirty="0"/>
              <a:t>Befehl bleibt gleich.</a:t>
            </a:r>
          </a:p>
        </p:txBody>
      </p:sp>
    </p:spTree>
    <p:extLst>
      <p:ext uri="{BB962C8B-B14F-4D97-AF65-F5344CB8AC3E}">
        <p14:creationId xmlns:p14="http://schemas.microsoft.com/office/powerpoint/2010/main" val="352116764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63550" y="1176338"/>
            <a:ext cx="6775450" cy="395287"/>
          </a:xfrm>
        </p:spPr>
        <p:txBody>
          <a:bodyPr/>
          <a:lstStyle/>
          <a:p>
            <a:r>
              <a:rPr lang="de-DE" altLang="de-DE" dirty="0"/>
              <a:t>Schleifen</a:t>
            </a:r>
          </a:p>
        </p:txBody>
      </p:sp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Wiederholung Sphero I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r>
              <a:rPr lang="de-DE" altLang="de-DE" dirty="0">
                <a:latin typeface="Cambria Math"/>
                <a:ea typeface="Cambria Math"/>
              </a:rPr>
              <a:t>≙ </a:t>
            </a:r>
            <a:r>
              <a:rPr lang="de-DE" altLang="de-DE" dirty="0"/>
              <a:t>Wiederholungen von Programmcode vermeiden.</a:t>
            </a:r>
          </a:p>
          <a:p>
            <a:endParaRPr lang="de-DE" altLang="de-DE" dirty="0"/>
          </a:p>
          <a:p>
            <a:pPr lvl="1"/>
            <a:r>
              <a:rPr lang="de-DE" dirty="0"/>
              <a:t>Gleiche Anweisungen müssen nicht nochmals eingefügt werden.</a:t>
            </a:r>
          </a:p>
          <a:p>
            <a:pPr marL="0" lvl="1" indent="0">
              <a:buNone/>
            </a:pPr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EC89CDAA-F2A2-40E6-94A8-031AD345C39F}" type="datetime1">
              <a:rPr lang="de-DE" altLang="de-DE" sz="1000" smtClean="0"/>
              <a:t>11.01.2019</a:t>
            </a:fld>
            <a:endParaRPr lang="de-DE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 dirty="0"/>
              <a:t>Sphero - Java </a:t>
            </a:r>
            <a:r>
              <a:rPr lang="de-DE" altLang="de-DE" sz="1000" dirty="0" err="1"/>
              <a:t>Script</a:t>
            </a:r>
            <a:r>
              <a:rPr lang="de-DE" altLang="de-DE" sz="1000" dirty="0"/>
              <a:t> - Einführung</a:t>
            </a:r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6</a:t>
            </a:fld>
            <a:endParaRPr lang="de-DE" altLang="de-DE" sz="10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188900-8E12-4968-9EE2-C851D630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3207124"/>
            <a:ext cx="4714875" cy="31242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19722C-B5BD-4A47-BFBB-FAEC6A976B12}"/>
              </a:ext>
            </a:extLst>
          </p:cNvPr>
          <p:cNvSpPr txBox="1"/>
          <p:nvPr/>
        </p:nvSpPr>
        <p:spPr>
          <a:xfrm>
            <a:off x="5147315" y="4697827"/>
            <a:ext cx="2666360" cy="1949036"/>
          </a:xfrm>
          <a:prstGeom prst="rect">
            <a:avLst/>
          </a:prstGeom>
          <a:noFill/>
        </p:spPr>
        <p:txBody>
          <a:bodyPr vert="horz" wrap="none" lIns="0" tIns="46800" rIns="91440" bIns="45720" rtlCol="0" anchor="t">
            <a:normAutofit/>
          </a:bodyPr>
          <a:lstStyle/>
          <a:p>
            <a:pPr>
              <a:lnSpc>
                <a:spcPts val="1000"/>
              </a:lnSpc>
            </a:pPr>
            <a:r>
              <a:rPr lang="de-DE" sz="2000" cap="none" baseline="0" dirty="0"/>
              <a:t>Weniger Befehle nötig.</a:t>
            </a:r>
          </a:p>
        </p:txBody>
      </p:sp>
    </p:spTree>
    <p:extLst>
      <p:ext uri="{BB962C8B-B14F-4D97-AF65-F5344CB8AC3E}">
        <p14:creationId xmlns:p14="http://schemas.microsoft.com/office/powerpoint/2010/main" val="174952397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63550" y="1176338"/>
            <a:ext cx="6775450" cy="395287"/>
          </a:xfrm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Was machen wir heute?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pPr lvl="1"/>
            <a:r>
              <a:rPr lang="de-DE" altLang="de-DE" dirty="0"/>
              <a:t>Sphero</a:t>
            </a:r>
          </a:p>
          <a:p>
            <a:pPr marL="357187" lvl="2" indent="0">
              <a:buNone/>
            </a:pPr>
            <a:r>
              <a:rPr lang="de-DE" altLang="de-DE" dirty="0"/>
              <a:t>	</a:t>
            </a:r>
            <a:r>
              <a:rPr lang="de-DE" altLang="de-DE" dirty="0">
                <a:sym typeface="Wingdings" panose="05000000000000000000" pitchFamily="2" charset="2"/>
              </a:rPr>
              <a:t> Blockprogrammierung auffrischen</a:t>
            </a:r>
            <a:endParaRPr lang="de-DE" altLang="de-DE" dirty="0"/>
          </a:p>
          <a:p>
            <a:pPr lvl="1"/>
            <a:endParaRPr lang="de-DE" altLang="de-DE" dirty="0"/>
          </a:p>
          <a:p>
            <a:pPr lvl="1"/>
            <a:r>
              <a:rPr lang="de-DE" altLang="de-DE" dirty="0"/>
              <a:t>JavaScript</a:t>
            </a:r>
          </a:p>
          <a:p>
            <a:pPr marL="357187" lvl="2" indent="0">
              <a:buNone/>
            </a:pPr>
            <a:r>
              <a:rPr lang="de-DE" altLang="de-DE" dirty="0"/>
              <a:t>	</a:t>
            </a:r>
            <a:r>
              <a:rPr lang="de-DE" altLang="de-DE" dirty="0">
                <a:sym typeface="Wingdings" panose="05000000000000000000" pitchFamily="2" charset="2"/>
              </a:rPr>
              <a:t> Den Sphero mit Text programmieren</a:t>
            </a:r>
          </a:p>
          <a:p>
            <a:pPr marL="357187" lvl="2" indent="0">
              <a:buNone/>
            </a:pPr>
            <a:endParaRPr lang="de-DE" altLang="de-DE" dirty="0">
              <a:sym typeface="Wingdings" panose="05000000000000000000" pitchFamily="2" charset="2"/>
            </a:endParaRPr>
          </a:p>
          <a:p>
            <a:pPr marL="357187" lvl="2" indent="0">
              <a:buNone/>
            </a:pPr>
            <a:r>
              <a:rPr lang="de-DE" altLang="de-DE" dirty="0">
                <a:sym typeface="Wingdings" panose="05000000000000000000" pitchFamily="2" charset="2"/>
              </a:rPr>
              <a:t>	 Zusammenfassung gelernter Programmierprinzipien</a:t>
            </a:r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CADC177E-DACD-41DD-8EC7-650F5AB2F11F}" type="datetime1">
              <a:rPr lang="de-DE" altLang="de-DE" sz="1000" smtClean="0"/>
              <a:t>11.01.2019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 dirty="0"/>
              <a:t>Sphero - Java </a:t>
            </a:r>
            <a:r>
              <a:rPr lang="de-DE" altLang="de-DE" sz="1000" dirty="0" err="1"/>
              <a:t>Script</a:t>
            </a:r>
            <a:r>
              <a:rPr lang="de-DE" altLang="de-DE" sz="1000" dirty="0"/>
              <a:t> - Einführung</a:t>
            </a:r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7</a:t>
            </a:fld>
            <a:endParaRPr lang="de-DE" altLang="de-DE" sz="10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6062BD-BDF4-4843-8D9B-FE5DF0F7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955513"/>
            <a:ext cx="2135240" cy="25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859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HE_PowerPoint_Vorlage_Allgemein_final_2017_10_26">
  <a:themeElements>
    <a:clrScheme name="Hochschule Esslingen 1">
      <a:dk1>
        <a:srgbClr val="002D58"/>
      </a:dk1>
      <a:lt1>
        <a:sysClr val="window" lastClr="FFFFFF"/>
      </a:lt1>
      <a:dk2>
        <a:srgbClr val="D70F3C"/>
      </a:dk2>
      <a:lt2>
        <a:srgbClr val="FFFFFF"/>
      </a:lt2>
      <a:accent1>
        <a:srgbClr val="00AADC"/>
      </a:accent1>
      <a:accent2>
        <a:srgbClr val="D6EAF8"/>
      </a:accent2>
      <a:accent3>
        <a:srgbClr val="DCDCDC"/>
      </a:accent3>
      <a:accent4>
        <a:srgbClr val="D7193C"/>
      </a:accent4>
      <a:accent5>
        <a:srgbClr val="002D58"/>
      </a:accent5>
      <a:accent6>
        <a:srgbClr val="FFFFFF"/>
      </a:accent6>
      <a:hlink>
        <a:srgbClr val="002D58"/>
      </a:hlink>
      <a:folHlink>
        <a:srgbClr val="002D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0" tIns="46800" rIns="91440" bIns="45720" rtlCol="0" anchor="t">
        <a:noAutofit/>
      </a:bodyPr>
      <a:lstStyle>
        <a:defPPr>
          <a:lnSpc>
            <a:spcPts val="1000"/>
          </a:lnSpc>
          <a:defRPr sz="2000" cap="none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HE_PowerPoint_Vorlage_Allgemein_final_2017_10_26</Template>
  <TotalTime>0</TotalTime>
  <Words>127</Words>
  <Application>Microsoft Office PowerPoint</Application>
  <PresentationFormat>Bildschirmpräsentation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Lucida Grande</vt:lpstr>
      <vt:lpstr>Wingdings</vt:lpstr>
      <vt:lpstr>HE_PowerPoint_Vorlage_Allgemein_final_2017_10_26</vt:lpstr>
      <vt:lpstr> </vt:lpstr>
      <vt:lpstr>PowerPoint-Präsentation</vt:lpstr>
      <vt:lpstr>PowerPoint-Präsentation</vt:lpstr>
      <vt:lpstr>Wiederholung Sphero I</vt:lpstr>
      <vt:lpstr>Wiederholung Sphero I</vt:lpstr>
      <vt:lpstr>Wiederholung Sphero I</vt:lpstr>
      <vt:lpstr>Was machen wir heute?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HamsterII_Einfuehrung</dc:title>
  <dc:creator>ALA</dc:creator>
  <cp:lastModifiedBy>Ricardo Zeich</cp:lastModifiedBy>
  <cp:revision>26</cp:revision>
  <cp:lastPrinted>2017-08-03T16:49:37Z</cp:lastPrinted>
  <dcterms:created xsi:type="dcterms:W3CDTF">2018-02-12T08:28:34Z</dcterms:created>
  <dcterms:modified xsi:type="dcterms:W3CDTF">2019-01-11T11:02:15Z</dcterms:modified>
</cp:coreProperties>
</file>