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95" r:id="rId3"/>
    <p:sldId id="319" r:id="rId4"/>
    <p:sldId id="314" r:id="rId5"/>
    <p:sldId id="320" r:id="rId6"/>
    <p:sldId id="323" r:id="rId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3C"/>
    <a:srgbClr val="00AADC"/>
    <a:srgbClr val="002D58"/>
    <a:srgbClr val="D6EAFF"/>
    <a:srgbClr val="DCDCDC"/>
    <a:srgbClr val="D9D9D9"/>
    <a:srgbClr val="F0F0F0"/>
    <a:srgbClr val="F0F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C5BD9-4970-47E7-B635-36C82E7D6682}" type="datetime1">
              <a:rPr lang="de-DE" altLang="de-DE"/>
              <a:pPr>
                <a:defRPr/>
              </a:pPr>
              <a:t>12.10.2018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E4117E-3B11-4543-94DE-F9D0B472EDA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931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A913B-3B86-4D6C-B3F3-040295216E83}" type="datetime1">
              <a:rPr lang="de-DE" altLang="de-DE"/>
              <a:pPr>
                <a:defRPr/>
              </a:pPr>
              <a:t>12.10.2018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9888A8-3674-498E-856B-D78EA55DE5A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608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888A8-3674-498E-856B-D78EA55DE5A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708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itelfoli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5" name="Rechteck 4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967788" y="19542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pic>
        <p:nvPicPr>
          <p:cNvPr id="10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54673"/>
            <a:ext cx="6472237" cy="3069927"/>
          </a:xfrm>
          <a:prstGeom prst="rect">
            <a:avLst/>
          </a:prstGeom>
          <a:ln>
            <a:noFill/>
          </a:ln>
        </p:spPr>
        <p:txBody>
          <a:bodyPr/>
          <a:lstStyle>
            <a:lvl1pPr marL="36000" marR="0" indent="0" algn="l" defTabSz="4572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/>
              <a:defRPr lang="de-DE" sz="1800" kern="1200" cap="all" spc="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Java Hamster I – </a:t>
            </a:r>
            <a:r>
              <a:rPr lang="de-DE" dirty="0" err="1"/>
              <a:t>EinFührung</a:t>
            </a:r>
            <a:endParaRPr lang="de-DE" dirty="0"/>
          </a:p>
          <a:p>
            <a:endParaRPr lang="de-DE" dirty="0"/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82133"/>
            <a:ext cx="1946884" cy="560757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516151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Inhaltsverzeichnis 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6" name="Rechteck 5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Bild 11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457201" y="3869267"/>
            <a:ext cx="6290732" cy="2641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514350" indent="-514350">
              <a:buFont typeface="Wingdings" charset="2"/>
              <a:buAutoNum type="arabicPlain"/>
              <a:defRPr sz="2800" baseline="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57201" y="3500364"/>
            <a:ext cx="6290732" cy="368903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defRPr sz="1800" spc="1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6925733" y="963613"/>
            <a:ext cx="1945216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203268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Kapiteltrenner und besondere Inhalt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4" name="Rechteck 3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9275763" y="-211138"/>
            <a:ext cx="271462" cy="26987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8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967663" y="668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63613"/>
            <a:ext cx="1941511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79403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0649-240D-455B-860A-1CA2BD1ABA17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D3C6-2A93-4BFC-9A53-F8D1CDD9DF8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993351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-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3626" y="771706"/>
            <a:ext cx="1550318" cy="5906294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A959-453B-4127-B961-6335C0BF547A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653-363B-41DD-876C-292C4F7EE10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630532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Bild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5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"/>
          <p:cNvSpPr>
            <a:spLocks noGrp="1"/>
          </p:cNvSpPr>
          <p:nvPr>
            <p:ph idx="1"/>
          </p:nvPr>
        </p:nvSpPr>
        <p:spPr>
          <a:xfrm>
            <a:off x="464104" y="1670050"/>
            <a:ext cx="8258761" cy="522005"/>
          </a:xfrm>
          <a:prstGeom prst="rect">
            <a:avLst/>
          </a:prstGeom>
        </p:spPr>
        <p:txBody>
          <a:bodyPr t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075139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7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3275856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8" name="Bildplatzhalter 20"/>
          <p:cNvSpPr>
            <a:spLocks noGrp="1"/>
          </p:cNvSpPr>
          <p:nvPr>
            <p:ph type="pic" sz="quarter" idx="19"/>
          </p:nvPr>
        </p:nvSpPr>
        <p:spPr>
          <a:xfrm>
            <a:off x="467544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20"/>
          </p:nvPr>
        </p:nvSpPr>
        <p:spPr>
          <a:xfrm>
            <a:off x="464105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idx="21"/>
          </p:nvPr>
        </p:nvSpPr>
        <p:spPr>
          <a:xfrm>
            <a:off x="3283226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idx="22"/>
          </p:nvPr>
        </p:nvSpPr>
        <p:spPr>
          <a:xfrm>
            <a:off x="6084168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0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6D56-60A6-4A36-82ED-B7F640FF7403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6B79-7E88-4047-891F-9C623737303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310006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 rotes Textfeld v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8" name="Rechteck 7"/>
            <p:cNvSpPr>
              <a:spLocks/>
            </p:cNvSpPr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12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0" y="1564176"/>
            <a:ext cx="8965450" cy="4196606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64104" y="2976567"/>
            <a:ext cx="6462231" cy="2391300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tIns="45720" rtlCol="0">
            <a:normAutofit/>
          </a:bodyPr>
          <a:lstStyle>
            <a:lvl1pPr marL="180000" indent="0">
              <a:buNone/>
              <a:defRPr>
                <a:solidFill>
                  <a:schemeClr val="bg1"/>
                </a:solidFill>
              </a:defRPr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9"/>
          </p:nvPr>
        </p:nvSpPr>
        <p:spPr>
          <a:xfrm>
            <a:off x="455637" y="588218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74E0-2394-4F81-A245-AFC841F36F0D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14E-14FC-42F9-A4AA-55F875B370C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573060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_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1539" y="776732"/>
            <a:ext cx="1552406" cy="5870223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SmartArt-Platzhalter 3"/>
          <p:cNvSpPr>
            <a:spLocks noGrp="1"/>
          </p:cNvSpPr>
          <p:nvPr>
            <p:ph type="dgm" sz="quarter" idx="17"/>
          </p:nvPr>
        </p:nvSpPr>
        <p:spPr>
          <a:xfrm>
            <a:off x="457200" y="1670050"/>
            <a:ext cx="6756400" cy="47688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Klicken Sie auf das Symbol, um die SmartArt-Grafik hinzuzufügen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1F26-6B0D-4123-A451-879B5D0E9968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5B0A-8B83-4F50-8E60-C8D43410690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99522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5" name="Rechteck 4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8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1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199" y="382825"/>
            <a:ext cx="6781799" cy="889062"/>
          </a:xfrm>
          <a:prstGeom prst="rect">
            <a:avLst/>
          </a:prstGeom>
          <a:solidFill>
            <a:srgbClr val="D7193C">
              <a:alpha val="85000"/>
            </a:srgbClr>
          </a:solidFill>
        </p:spPr>
        <p:txBody>
          <a:bodyPr vert="horz" wrap="square" lIns="108000" tIns="108000" rIns="91440" bIns="108000" rtlCol="0"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2DE4-046C-4FD8-ADDA-20875B23112E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375C-4FF6-4EC2-A663-3252E213EC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465956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350" y="6646863"/>
            <a:ext cx="576263" cy="211137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1BDB1DE4-4BFF-495E-B2C7-E7E38A71BE1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5613" y="6646863"/>
            <a:ext cx="833437" cy="211137"/>
          </a:xfrm>
          <a:prstGeom prst="rect">
            <a:avLst/>
          </a:prstGeom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A835A2F4-A7FB-4EC2-AEE0-EBC41A94D3B3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89050" y="6646863"/>
            <a:ext cx="5949950" cy="211137"/>
          </a:xfrm>
          <a:prstGeom prst="rect">
            <a:avLst/>
          </a:prstGeom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029" name="Textfeld 3"/>
          <p:cNvSpPr txBox="1">
            <a:spLocks noChangeArrowheads="1"/>
          </p:cNvSpPr>
          <p:nvPr/>
        </p:nvSpPr>
        <p:spPr bwMode="auto">
          <a:xfrm>
            <a:off x="5014913" y="6208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0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5613" y="1670050"/>
            <a:ext cx="67833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Textfeld 5"/>
          <p:cNvSpPr txBox="1">
            <a:spLocks noChangeArrowheads="1"/>
          </p:cNvSpPr>
          <p:nvPr/>
        </p:nvSpPr>
        <p:spPr bwMode="auto">
          <a:xfrm>
            <a:off x="5962650" y="349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lnSpc>
                <a:spcPts val="1000"/>
              </a:lnSpc>
              <a:defRPr/>
            </a:pPr>
            <a:endParaRPr lang="de-DE" altLang="de-DE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ransition spd="slow">
    <p:wipe/>
  </p:transition>
  <p:hf hdr="0"/>
  <p:txStyles>
    <p:titleStyle>
      <a:lvl1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 kern="1200" cap="all">
          <a:solidFill>
            <a:srgbClr val="D7193C"/>
          </a:solidFill>
          <a:latin typeface="+mj-lt"/>
          <a:ea typeface="ヒラギノ角ゴ Pro W3" pitchFamily="125" charset="-128"/>
          <a:cs typeface="+mj-cs"/>
        </a:defRPr>
      </a:lvl1pPr>
      <a:lvl2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2pPr>
      <a:lvl3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3pPr>
      <a:lvl4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4pPr>
      <a:lvl5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5pPr>
      <a:lvl6pPr marL="4572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6pPr>
      <a:lvl7pPr marL="9144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7pPr>
      <a:lvl8pPr marL="13716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8pPr>
      <a:lvl9pPr marL="18288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2pPr>
      <a:lvl3pPr marL="714375" indent="-357188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3pPr>
      <a:lvl4pPr marL="1073150" indent="-358775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4pPr>
      <a:lvl5pPr marL="1439863" indent="-366713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254375"/>
            <a:ext cx="6472238" cy="3070225"/>
          </a:xfrm>
        </p:spPr>
        <p:txBody>
          <a:bodyPr rtlCol="0">
            <a:normAutofit/>
          </a:bodyPr>
          <a:lstStyle/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435350"/>
            <a:ext cx="6281738" cy="4016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>
                <a:solidFill>
                  <a:srgbClr val="FFFFFF"/>
                </a:solidFill>
                <a:latin typeface="Calibri Light"/>
                <a:ea typeface="+mj-ea"/>
              </a:rPr>
            </a:br>
            <a:endParaRPr lang="de-DE" dirty="0">
              <a:ea typeface="+mj-e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8788" y="4283075"/>
            <a:ext cx="6048375" cy="1249573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fld id="{FE35F683-CDC6-4086-80A6-A00D4D59690D}" type="datetime1">
              <a:rPr lang="de-DE" cap="all" spc="100" smtClean="0">
                <a:solidFill>
                  <a:srgbClr val="FFFFFF"/>
                </a:solidFill>
                <a:latin typeface="Calibri Light"/>
              </a:rPr>
              <a:t>12.10.2018</a:t>
            </a:fld>
            <a:r>
              <a:rPr lang="de-DE" cap="all" spc="100" dirty="0">
                <a:solidFill>
                  <a:srgbClr val="FFFFFF"/>
                </a:solidFill>
                <a:latin typeface="Calibri Light"/>
              </a:rPr>
              <a:t>, </a:t>
            </a:r>
            <a:r>
              <a:rPr lang="de-DE" cap="all" spc="100" dirty="0" err="1">
                <a:solidFill>
                  <a:srgbClr val="FFFFFF"/>
                </a:solidFill>
                <a:latin typeface="Calibri Light"/>
              </a:rPr>
              <a:t>Wirtemberg</a:t>
            </a:r>
            <a:r>
              <a:rPr lang="de-DE" cap="all" spc="100">
                <a:solidFill>
                  <a:srgbClr val="FFFFFF"/>
                </a:solidFill>
                <a:latin typeface="Calibri Light"/>
              </a:rPr>
              <a:t> Gymnasium Untertürkheim</a:t>
            </a:r>
            <a:endParaRPr lang="de-DE" cap="all" spc="100" dirty="0">
              <a:solidFill>
                <a:srgbClr val="FFFFFF"/>
              </a:solidFill>
              <a:latin typeface="Calibri Light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IT-Projekthaus</a:t>
            </a:r>
            <a:endParaRPr lang="de-DE" sz="2000" cap="all" spc="100" dirty="0">
              <a:solidFill>
                <a:srgbClr val="FFFFFF"/>
              </a:solidFill>
              <a:latin typeface="Calibri Light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Für Schülerinnen und Schüler</a:t>
            </a:r>
            <a:endParaRPr lang="de-DE" sz="5400" cap="all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293" name="Textfeld 10"/>
          <p:cNvSpPr txBox="1">
            <a:spLocks noChangeArrowheads="1"/>
          </p:cNvSpPr>
          <p:nvPr/>
        </p:nvSpPr>
        <p:spPr bwMode="auto">
          <a:xfrm>
            <a:off x="9852025" y="500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2294" name="Textfeld 3"/>
          <p:cNvSpPr txBox="1">
            <a:spLocks noChangeArrowheads="1"/>
          </p:cNvSpPr>
          <p:nvPr/>
        </p:nvSpPr>
        <p:spPr bwMode="auto">
          <a:xfrm>
            <a:off x="2540000" y="36242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lnSpc>
                <a:spcPts val="1000"/>
              </a:lnSpc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2295" name="Bildplatzhalter 6" descr="Titel_KDB279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>
            <a:fillRect/>
          </a:stretch>
        </p:blipFill>
        <p:spPr>
          <a:xfrm>
            <a:off x="6921500" y="958850"/>
            <a:ext cx="1962150" cy="5651500"/>
          </a:xfrm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30"/>
          <p:cNvSpPr txBox="1">
            <a:spLocks noChangeArrowheads="1"/>
          </p:cNvSpPr>
          <p:nvPr/>
        </p:nvSpPr>
        <p:spPr bwMode="auto">
          <a:xfrm>
            <a:off x="1617663" y="6773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4339" name="Textfeld 32"/>
          <p:cNvSpPr txBox="1">
            <a:spLocks noChangeArrowheads="1"/>
          </p:cNvSpPr>
          <p:nvPr/>
        </p:nvSpPr>
        <p:spPr bwMode="auto">
          <a:xfrm>
            <a:off x="744538" y="67992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6088" y="2608263"/>
            <a:ext cx="6353175" cy="3651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spcCol="133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400" cap="all" dirty="0">
              <a:latin typeface="Calibri Light"/>
              <a:cs typeface="Calibri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Sphero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Zusammenfassung</a:t>
            </a:r>
          </a:p>
        </p:txBody>
      </p:sp>
      <p:pic>
        <p:nvPicPr>
          <p:cNvPr id="6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63613"/>
            <a:ext cx="1944687" cy="5626100"/>
          </a:xfr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6469063" cy="47577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de-DE" sz="22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Inhalt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ea typeface="+mn-ea"/>
              </a:rPr>
              <a:t>Moodle</a:t>
            </a:r>
            <a:endParaRPr lang="de-DE" dirty="0"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Variablen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Schleifen</a:t>
            </a:r>
          </a:p>
        </p:txBody>
      </p:sp>
      <p:pic>
        <p:nvPicPr>
          <p:cNvPr id="13315" name="Bildplatzhalter 3" descr="Pirmin_Maier_BW_KDB5136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55675"/>
            <a:ext cx="1954212" cy="5651500"/>
          </a:xfrm>
        </p:spPr>
      </p:pic>
    </p:spTree>
    <p:extLst>
      <p:ext uri="{BB962C8B-B14F-4D97-AF65-F5344CB8AC3E}">
        <p14:creationId xmlns:p14="http://schemas.microsoft.com/office/powerpoint/2010/main" val="33822794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/>
              <a:t>Moodle</a:t>
            </a:r>
            <a:endParaRPr lang="de-DE" altLang="de-DE" cap="none" dirty="0"/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de-DE" altLang="de-DE" dirty="0"/>
              <a:t>Unsere Lernplattform </a:t>
            </a:r>
            <a:r>
              <a:rPr lang="de-DE" altLang="de-DE" dirty="0" err="1"/>
              <a:t>Moodle</a:t>
            </a:r>
            <a:r>
              <a:rPr lang="de-DE" altLang="de-DE" dirty="0"/>
              <a:t> ist auch von zu Hause erreichbar!</a:t>
            </a:r>
          </a:p>
          <a:p>
            <a:pPr marL="0" lvl="1" indent="0" eaLnBrk="1" hangingPunct="1">
              <a:buNone/>
            </a:pPr>
            <a:r>
              <a:rPr lang="de-DE" altLang="de-DE" dirty="0"/>
              <a:t>	</a:t>
            </a:r>
            <a:r>
              <a:rPr lang="de-DE" altLang="de-DE" b="1" dirty="0"/>
              <a:t>moodle.hs-esslingen.de/</a:t>
            </a:r>
            <a:r>
              <a:rPr lang="de-DE" altLang="de-DE" b="1" dirty="0" err="1"/>
              <a:t>moodle</a:t>
            </a:r>
            <a:endParaRPr lang="de-DE" altLang="de-DE" b="1" dirty="0"/>
          </a:p>
          <a:p>
            <a:pPr eaLnBrk="1" hangingPunct="1"/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2CD87FB9-0CE7-444D-BB4A-8E4EAEC7458B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74BDE193-D9D9-48AC-9410-927B8658D073}" type="slidenum">
              <a:rPr lang="de-DE" altLang="de-DE" sz="1000" smtClean="0"/>
              <a:pPr eaLnBrk="1" hangingPunct="1">
                <a:buSzTx/>
                <a:buFontTx/>
                <a:buNone/>
              </a:pPr>
              <a:t>4</a:t>
            </a:fld>
            <a:endParaRPr lang="de-DE" altLang="de-DE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A40DD2-3B60-40BD-A35F-69C31889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841490"/>
            <a:ext cx="7775015" cy="29145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24A0E7-023A-4117-ACFE-CA878815689E}"/>
              </a:ext>
            </a:extLst>
          </p:cNvPr>
          <p:cNvSpPr/>
          <p:nvPr/>
        </p:nvSpPr>
        <p:spPr>
          <a:xfrm>
            <a:off x="6479959" y="3852908"/>
            <a:ext cx="1518081" cy="1299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Variablen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Behältnis für einen Wert, welcher dann beliebig wiederverwendet werden kann.</a:t>
            </a:r>
          </a:p>
          <a:p>
            <a:endParaRPr lang="de-DE" altLang="de-DE" dirty="0"/>
          </a:p>
          <a:p>
            <a:pPr lvl="1"/>
            <a:r>
              <a:rPr lang="de-DE" dirty="0"/>
              <a:t>Gestalten das Programm flexibler</a:t>
            </a:r>
          </a:p>
          <a:p>
            <a:pPr marL="0" lvl="1" indent="0">
              <a:buNone/>
            </a:pPr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A18CAC19-7EEA-4F56-9271-AD87E78451F8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5</a:t>
            </a:fld>
            <a:endParaRPr lang="de-DE" altLang="de-DE" sz="1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6E4F0E-DC45-4DB2-9EF4-4466016B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193644"/>
            <a:ext cx="2201240" cy="3031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53A3E1-5FAC-4C7A-88FF-5AA4A77D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20" y="3192024"/>
            <a:ext cx="4338612" cy="32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2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Schleifen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Wiederholungen von Programmcode vermeiden.</a:t>
            </a:r>
          </a:p>
          <a:p>
            <a:endParaRPr lang="de-DE" altLang="de-DE" dirty="0"/>
          </a:p>
          <a:p>
            <a:pPr lvl="1"/>
            <a:r>
              <a:rPr lang="de-DE" dirty="0"/>
              <a:t>Gleiche Anweisungen müssen nicht nochmals eingefügt werden.</a:t>
            </a:r>
          </a:p>
          <a:p>
            <a:pPr marL="0" lvl="1" indent="0">
              <a:buNone/>
            </a:pPr>
            <a:endParaRPr lang="de-DE" altLang="de-DE" dirty="0"/>
          </a:p>
          <a:p>
            <a:pPr marL="0" lvl="1" indent="0">
              <a:buNone/>
            </a:pPr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A18CAC19-7EEA-4F56-9271-AD87E78451F8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6</a:t>
            </a:fld>
            <a:endParaRPr lang="de-DE" altLang="de-DE" sz="10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7AF820-D279-4419-B7AA-6AE7EEDE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3230881"/>
            <a:ext cx="4565378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9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_PowerPoint_Vorlage_Allgemein_final_2017_10_26">
  <a:themeElements>
    <a:clrScheme name="Hochschule Esslingen 1">
      <a:dk1>
        <a:srgbClr val="002D58"/>
      </a:dk1>
      <a:lt1>
        <a:sysClr val="window" lastClr="FFFFFF"/>
      </a:lt1>
      <a:dk2>
        <a:srgbClr val="D70F3C"/>
      </a:dk2>
      <a:lt2>
        <a:srgbClr val="FFFFFF"/>
      </a:lt2>
      <a:accent1>
        <a:srgbClr val="00AADC"/>
      </a:accent1>
      <a:accent2>
        <a:srgbClr val="D6EAF8"/>
      </a:accent2>
      <a:accent3>
        <a:srgbClr val="DCDCDC"/>
      </a:accent3>
      <a:accent4>
        <a:srgbClr val="D7193C"/>
      </a:accent4>
      <a:accent5>
        <a:srgbClr val="002D58"/>
      </a:accent5>
      <a:accent6>
        <a:srgbClr val="FFFFFF"/>
      </a:accent6>
      <a:hlink>
        <a:srgbClr val="002D58"/>
      </a:hlink>
      <a:folHlink>
        <a:srgbClr val="002D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0" tIns="46800" rIns="91440" bIns="45720" rtlCol="0" anchor="t">
        <a:noAutofit/>
      </a:bodyPr>
      <a:lstStyle>
        <a:defPPr>
          <a:lnSpc>
            <a:spcPts val="1000"/>
          </a:lnSpc>
          <a:defRPr sz="2000" cap="none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HE_PowerPoint_Vorlage_Allgemein_final_2017_10_26</Template>
  <TotalTime>0</TotalTime>
  <Words>80</Words>
  <Application>Microsoft Office PowerPoint</Application>
  <PresentationFormat>Bildschirmpräsentation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Lucida Grande</vt:lpstr>
      <vt:lpstr>Wingdings</vt:lpstr>
      <vt:lpstr>ヒラギノ角ゴ Pro W3</vt:lpstr>
      <vt:lpstr>HE_PowerPoint_Vorlage_Allgemein_final_2017_10_26</vt:lpstr>
      <vt:lpstr> </vt:lpstr>
      <vt:lpstr>PowerPoint-Präsentation</vt:lpstr>
      <vt:lpstr>PowerPoint-Präsentation</vt:lpstr>
      <vt:lpstr>Moodle</vt:lpstr>
      <vt:lpstr>Variablen</vt:lpstr>
      <vt:lpstr>Schleifen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HamsterI_Zusammenfassung</dc:title>
  <dc:creator>ALA</dc:creator>
  <cp:lastModifiedBy>Ricardo Zeich</cp:lastModifiedBy>
  <cp:revision>27</cp:revision>
  <cp:lastPrinted>2017-08-03T16:49:37Z</cp:lastPrinted>
  <dcterms:created xsi:type="dcterms:W3CDTF">2018-02-12T08:28:34Z</dcterms:created>
  <dcterms:modified xsi:type="dcterms:W3CDTF">2018-10-12T09:39:43Z</dcterms:modified>
</cp:coreProperties>
</file>