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1" r:id="rId2"/>
    <p:sldId id="295" r:id="rId3"/>
    <p:sldId id="319" r:id="rId4"/>
    <p:sldId id="321" r:id="rId5"/>
    <p:sldId id="322" r:id="rId6"/>
    <p:sldId id="323" r:id="rId7"/>
    <p:sldId id="324" r:id="rId8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12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93C"/>
    <a:srgbClr val="00AADC"/>
    <a:srgbClr val="002D58"/>
    <a:srgbClr val="D6EAFF"/>
    <a:srgbClr val="DCDCDC"/>
    <a:srgbClr val="D9D9D9"/>
    <a:srgbClr val="F0F0F0"/>
    <a:srgbClr val="F0F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44" autoAdjust="0"/>
  </p:normalViewPr>
  <p:slideViewPr>
    <p:cSldViewPr snapToGrid="0" snapToObjects="1">
      <p:cViewPr varScale="1">
        <p:scale>
          <a:sx n="77" d="100"/>
          <a:sy n="77" d="100"/>
        </p:scale>
        <p:origin x="54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2C5BD9-4970-47E7-B635-36C82E7D6682}" type="datetime1">
              <a:rPr lang="de-DE" altLang="de-DE"/>
              <a:pPr>
                <a:defRPr/>
              </a:pPr>
              <a:t>22.05.2019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E4117E-3B11-4543-94DE-F9D0B472EDA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931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CA913B-3B86-4D6C-B3F3-040295216E83}" type="datetime1">
              <a:rPr lang="de-DE" altLang="de-DE"/>
              <a:pPr>
                <a:defRPr/>
              </a:pPr>
              <a:t>22.05.2019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9888A8-3674-498E-856B-D78EA55DE5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460839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Beispiel: Sich klonen, um das Haus sauber zu machen.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9888A8-3674-498E-856B-D78EA55DE5AA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8626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itelfolie">
    <p:bg>
      <p:bgPr>
        <a:gradFill rotWithShape="1">
          <a:gsLst>
            <a:gs pos="0">
              <a:srgbClr val="00AADC"/>
            </a:gs>
            <a:gs pos="64999">
              <a:srgbClr val="002D58"/>
            </a:gs>
            <a:gs pos="100000">
              <a:srgbClr val="002D58"/>
            </a:gs>
          </a:gsLst>
          <a:lin ang="183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ung 7"/>
          <p:cNvGrpSpPr/>
          <p:nvPr/>
        </p:nvGrpSpPr>
        <p:grpSpPr>
          <a:xfrm>
            <a:off x="6926335" y="0"/>
            <a:ext cx="2217667" cy="6858000"/>
            <a:chOff x="6926335" y="0"/>
            <a:chExt cx="2217667" cy="6858000"/>
          </a:xfrm>
          <a:solidFill>
            <a:schemeClr val="bg1"/>
          </a:solidFill>
        </p:grpSpPr>
        <p:sp>
          <p:nvSpPr>
            <p:cNvPr id="5" name="Rechteck 4"/>
            <p:cNvSpPr/>
            <p:nvPr/>
          </p:nvSpPr>
          <p:spPr>
            <a:xfrm>
              <a:off x="8869364" y="0"/>
              <a:ext cx="274638" cy="6858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6926335" y="1"/>
              <a:ext cx="2217665" cy="96520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6926335" y="6587067"/>
              <a:ext cx="2217665" cy="270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8967788" y="19542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pic>
        <p:nvPicPr>
          <p:cNvPr id="10" name="Bild 14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197725" y="301625"/>
            <a:ext cx="16779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57200" y="3254673"/>
            <a:ext cx="6472237" cy="3069927"/>
          </a:xfrm>
          <a:prstGeom prst="rect">
            <a:avLst/>
          </a:prstGeom>
          <a:ln>
            <a:noFill/>
          </a:ln>
        </p:spPr>
        <p:txBody>
          <a:bodyPr/>
          <a:lstStyle>
            <a:lvl1pPr marL="36000" marR="0" indent="0" algn="l" defTabSz="457200" rtl="0" eaLnBrk="1" fontAlgn="auto" latinLnBrk="0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ClrTx/>
              <a:buSzPct val="90000"/>
              <a:buFont typeface="Lucida Grande"/>
              <a:buNone/>
              <a:tabLst/>
              <a:defRPr lang="de-DE" sz="1800" kern="1200" cap="all" spc="1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Java Hamster I – </a:t>
            </a:r>
            <a:r>
              <a:rPr lang="de-DE" dirty="0" err="1"/>
              <a:t>EinFührung</a:t>
            </a:r>
            <a:endParaRPr lang="de-DE" dirty="0"/>
          </a:p>
          <a:p>
            <a:endParaRPr lang="de-DE" dirty="0"/>
          </a:p>
        </p:txBody>
      </p:sp>
      <p:sp>
        <p:nvSpPr>
          <p:cNvPr id="11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929438" y="982133"/>
            <a:ext cx="1946884" cy="5607579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5161515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Inhaltsverzeichnis ">
    <p:bg>
      <p:bgPr>
        <a:gradFill rotWithShape="1">
          <a:gsLst>
            <a:gs pos="0">
              <a:srgbClr val="00AADC"/>
            </a:gs>
            <a:gs pos="64999">
              <a:srgbClr val="002D58"/>
            </a:gs>
            <a:gs pos="100000">
              <a:srgbClr val="002D58"/>
            </a:gs>
          </a:gsLst>
          <a:lin ang="183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ung 7"/>
          <p:cNvGrpSpPr/>
          <p:nvPr/>
        </p:nvGrpSpPr>
        <p:grpSpPr>
          <a:xfrm>
            <a:off x="6926335" y="0"/>
            <a:ext cx="2217667" cy="6858000"/>
            <a:chOff x="6926335" y="0"/>
            <a:chExt cx="2217667" cy="6858000"/>
          </a:xfrm>
          <a:solidFill>
            <a:schemeClr val="bg1"/>
          </a:solidFill>
        </p:grpSpPr>
        <p:sp>
          <p:nvSpPr>
            <p:cNvPr id="6" name="Rechteck 5"/>
            <p:cNvSpPr/>
            <p:nvPr/>
          </p:nvSpPr>
          <p:spPr>
            <a:xfrm>
              <a:off x="8869364" y="0"/>
              <a:ext cx="274638" cy="6858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6926335" y="1"/>
              <a:ext cx="2217665" cy="96520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6926335" y="6587067"/>
              <a:ext cx="2217665" cy="270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Bild 11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197725" y="301625"/>
            <a:ext cx="16779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platzhalter 20"/>
          <p:cNvSpPr>
            <a:spLocks noGrp="1"/>
          </p:cNvSpPr>
          <p:nvPr>
            <p:ph type="body" sz="quarter" idx="13"/>
          </p:nvPr>
        </p:nvSpPr>
        <p:spPr>
          <a:xfrm>
            <a:off x="457201" y="3869267"/>
            <a:ext cx="6290732" cy="26416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514350" indent="-514350">
              <a:buFont typeface="Wingdings" charset="2"/>
              <a:buAutoNum type="arabicPlain"/>
              <a:defRPr sz="2800" baseline="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itel 7"/>
          <p:cNvSpPr>
            <a:spLocks noGrp="1"/>
          </p:cNvSpPr>
          <p:nvPr>
            <p:ph type="title"/>
          </p:nvPr>
        </p:nvSpPr>
        <p:spPr>
          <a:xfrm>
            <a:off x="457201" y="3500364"/>
            <a:ext cx="6290732" cy="368903"/>
          </a:xfrm>
          <a:prstGeom prst="rect">
            <a:avLst/>
          </a:prstGeom>
        </p:spPr>
        <p:txBody>
          <a:bodyPr>
            <a:normAutofit/>
          </a:bodyPr>
          <a:lstStyle>
            <a:lvl1pPr marL="36000" indent="0">
              <a:defRPr sz="1800" spc="1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Bildplatzhalter 20"/>
          <p:cNvSpPr>
            <a:spLocks noGrp="1"/>
          </p:cNvSpPr>
          <p:nvPr>
            <p:ph type="pic" sz="quarter" idx="14"/>
          </p:nvPr>
        </p:nvSpPr>
        <p:spPr>
          <a:xfrm>
            <a:off x="6925733" y="963613"/>
            <a:ext cx="1945216" cy="5626099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22032687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Kapiteltrenner und besondere Inhalte">
    <p:bg>
      <p:bgPr>
        <a:gradFill rotWithShape="1">
          <a:gsLst>
            <a:gs pos="0">
              <a:srgbClr val="00AADC"/>
            </a:gs>
            <a:gs pos="64999">
              <a:srgbClr val="002D58"/>
            </a:gs>
            <a:gs pos="100000">
              <a:srgbClr val="002D58"/>
            </a:gs>
          </a:gsLst>
          <a:lin ang="183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ung 7"/>
          <p:cNvGrpSpPr/>
          <p:nvPr/>
        </p:nvGrpSpPr>
        <p:grpSpPr>
          <a:xfrm>
            <a:off x="6926335" y="0"/>
            <a:ext cx="2217667" cy="6858000"/>
            <a:chOff x="6926335" y="0"/>
            <a:chExt cx="2217667" cy="6858000"/>
          </a:xfrm>
          <a:solidFill>
            <a:schemeClr val="bg1"/>
          </a:solidFill>
        </p:grpSpPr>
        <p:sp>
          <p:nvSpPr>
            <p:cNvPr id="4" name="Rechteck 3"/>
            <p:cNvSpPr/>
            <p:nvPr/>
          </p:nvSpPr>
          <p:spPr>
            <a:xfrm>
              <a:off x="8869364" y="0"/>
              <a:ext cx="274638" cy="6858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6926335" y="1"/>
              <a:ext cx="2217665" cy="96520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6926335" y="6587067"/>
              <a:ext cx="2217665" cy="270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Rechteck 6"/>
          <p:cNvSpPr/>
          <p:nvPr/>
        </p:nvSpPr>
        <p:spPr>
          <a:xfrm>
            <a:off x="9275763" y="-211138"/>
            <a:ext cx="271462" cy="26987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8" name="Bild 14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197725" y="301625"/>
            <a:ext cx="16779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7967663" y="6680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929438" y="963613"/>
            <a:ext cx="1941511" cy="5626099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7940392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D7193C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697566"/>
            <a:ext cx="6775450" cy="4741333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FD605-87D5-4B04-A5CB-33DA7C02A8E1}" type="datetime1">
              <a:rPr lang="de-DE" altLang="de-DE"/>
              <a:pPr>
                <a:defRPr/>
              </a:pPr>
              <a:t>22.05.2019</a:t>
            </a:fld>
            <a:endParaRPr lang="hr-HR" altLang="de-DE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/>
              <a:t>Java Hamster I – Einführung</a:t>
            </a:r>
          </a:p>
          <a:p>
            <a:pPr>
              <a:defRPr/>
            </a:pPr>
            <a:endParaRPr lang="de-DE" altLang="de-DE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FD3C6-2A93-4BFC-9A53-F8D1CDD9DF8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9933517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ext-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413626" y="771706"/>
            <a:ext cx="1550318" cy="5906294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697566"/>
            <a:ext cx="6775450" cy="474133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63B7-1862-4F12-9A0C-D470AF81026A}" type="datetime1">
              <a:rPr lang="de-DE" altLang="de-DE"/>
              <a:pPr>
                <a:defRPr/>
              </a:pPr>
              <a:t>22.05.2019</a:t>
            </a:fld>
            <a:endParaRPr lang="hr-HR" altLang="de-DE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65653-363B-41DD-876C-292C4F7EE1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05322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Bildvor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5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"/>
          <p:cNvSpPr>
            <a:spLocks noGrp="1"/>
          </p:cNvSpPr>
          <p:nvPr>
            <p:ph idx="1"/>
          </p:nvPr>
        </p:nvSpPr>
        <p:spPr>
          <a:xfrm>
            <a:off x="464104" y="1670050"/>
            <a:ext cx="8258761" cy="522005"/>
          </a:xfrm>
          <a:prstGeom prst="rect">
            <a:avLst/>
          </a:prstGeom>
        </p:spPr>
        <p:txBody>
          <a:bodyPr tIns="45720" rtlCol="0">
            <a:normAutofit/>
          </a:bodyPr>
          <a:lstStyle>
            <a:lvl1pPr marL="0" indent="0">
              <a:buNone/>
              <a:defRPr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075139" y="2208404"/>
            <a:ext cx="2647726" cy="3436250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7" name="Bildplatzhalter 20"/>
          <p:cNvSpPr>
            <a:spLocks noGrp="1"/>
          </p:cNvSpPr>
          <p:nvPr>
            <p:ph type="pic" sz="quarter" idx="18"/>
          </p:nvPr>
        </p:nvSpPr>
        <p:spPr>
          <a:xfrm>
            <a:off x="3275856" y="2208404"/>
            <a:ext cx="2647726" cy="3436250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9"/>
          </p:nvPr>
        </p:nvSpPr>
        <p:spPr>
          <a:xfrm>
            <a:off x="467544" y="2208404"/>
            <a:ext cx="2647726" cy="3436250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9" name="Textplatzhalter 2"/>
          <p:cNvSpPr>
            <a:spLocks noGrp="1"/>
          </p:cNvSpPr>
          <p:nvPr>
            <p:ph idx="20"/>
          </p:nvPr>
        </p:nvSpPr>
        <p:spPr>
          <a:xfrm>
            <a:off x="464105" y="564699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2" name="Textplatzhalter 2"/>
          <p:cNvSpPr>
            <a:spLocks noGrp="1"/>
          </p:cNvSpPr>
          <p:nvPr>
            <p:ph idx="21"/>
          </p:nvPr>
        </p:nvSpPr>
        <p:spPr>
          <a:xfrm>
            <a:off x="3283226" y="564699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idx="22"/>
          </p:nvPr>
        </p:nvSpPr>
        <p:spPr>
          <a:xfrm>
            <a:off x="6084168" y="564699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2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3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0" name="Datumsplatzhalter 1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309F0-EBD2-48A2-BF13-23B3F7116AA9}" type="datetime1">
              <a:rPr lang="de-DE" altLang="de-DE"/>
              <a:pPr>
                <a:defRPr/>
              </a:pPr>
              <a:t>22.05.2019</a:t>
            </a:fld>
            <a:endParaRPr lang="hr-HR" altLang="de-DE"/>
          </a:p>
        </p:txBody>
      </p:sp>
      <p:sp>
        <p:nvSpPr>
          <p:cNvPr id="21" name="Fußzeilenplatzhalt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6B79-7E88-4047-891F-9C62373730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100066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 rotes Textfeld v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ung 7"/>
          <p:cNvGrpSpPr>
            <a:grpSpLocks/>
          </p:cNvGrpSpPr>
          <p:nvPr/>
        </p:nvGrpSpPr>
        <p:grpSpPr bwMode="auto">
          <a:xfrm>
            <a:off x="7412038" y="0"/>
            <a:ext cx="1731962" cy="6858000"/>
            <a:chOff x="7411539" y="0"/>
            <a:chExt cx="1732461" cy="6858000"/>
          </a:xfrm>
        </p:grpSpPr>
        <p:sp>
          <p:nvSpPr>
            <p:cNvPr id="8" name="Rechteck 7"/>
            <p:cNvSpPr>
              <a:spLocks/>
            </p:cNvSpPr>
            <p:nvPr/>
          </p:nvSpPr>
          <p:spPr>
            <a:xfrm>
              <a:off x="7411539" y="6646863"/>
              <a:ext cx="1730874" cy="211137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8966149" y="0"/>
              <a:ext cx="177851" cy="6799263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7411539" y="0"/>
              <a:ext cx="1732461" cy="771525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pic>
          <p:nvPicPr>
            <p:cNvPr id="12" name="Bild 11" descr="Claim_HSE_grau_CMYK_D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" b="30695"/>
            <a:stretch>
              <a:fillRect/>
            </a:stretch>
          </p:blipFill>
          <p:spPr bwMode="auto">
            <a:xfrm>
              <a:off x="7586524" y="257751"/>
              <a:ext cx="1311693" cy="342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Bildplatzhalter 20"/>
          <p:cNvSpPr>
            <a:spLocks noGrp="1"/>
          </p:cNvSpPr>
          <p:nvPr>
            <p:ph type="pic" sz="quarter" idx="18"/>
          </p:nvPr>
        </p:nvSpPr>
        <p:spPr>
          <a:xfrm>
            <a:off x="0" y="1564176"/>
            <a:ext cx="8965450" cy="4196606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1" name="Textplatzhalter 2"/>
          <p:cNvSpPr>
            <a:spLocks noGrp="1"/>
          </p:cNvSpPr>
          <p:nvPr>
            <p:ph idx="1"/>
          </p:nvPr>
        </p:nvSpPr>
        <p:spPr>
          <a:xfrm>
            <a:off x="464104" y="2976567"/>
            <a:ext cx="6462231" cy="2391300"/>
          </a:xfrm>
          <a:prstGeom prst="rect">
            <a:avLst/>
          </a:prstGeom>
          <a:solidFill>
            <a:schemeClr val="tx2">
              <a:alpha val="85000"/>
            </a:schemeClr>
          </a:solidFill>
        </p:spPr>
        <p:txBody>
          <a:bodyPr tIns="45720" rtlCol="0">
            <a:normAutofit/>
          </a:bodyPr>
          <a:lstStyle>
            <a:lvl1pPr marL="180000" indent="0">
              <a:buNone/>
              <a:defRPr>
                <a:solidFill>
                  <a:schemeClr val="bg1"/>
                </a:solidFill>
              </a:defRPr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idx="19"/>
          </p:nvPr>
        </p:nvSpPr>
        <p:spPr>
          <a:xfrm>
            <a:off x="455637" y="588218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5B0C7-60F4-4298-84E6-716140585837}" type="datetime1">
              <a:rPr lang="de-DE" altLang="de-DE"/>
              <a:pPr>
                <a:defRPr/>
              </a:pPr>
              <a:t>22.05.2019</a:t>
            </a:fld>
            <a:endParaRPr lang="hr-HR" altLang="de-DE"/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15" name="Foliennummernplatzhalt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0D14E-14FC-42F9-A4AA-55F875B370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730605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_Inh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411539" y="776732"/>
            <a:ext cx="1552406" cy="5870223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SmartArt-Platzhalter 3"/>
          <p:cNvSpPr>
            <a:spLocks noGrp="1"/>
          </p:cNvSpPr>
          <p:nvPr>
            <p:ph type="dgm" sz="quarter" idx="17"/>
          </p:nvPr>
        </p:nvSpPr>
        <p:spPr>
          <a:xfrm>
            <a:off x="457200" y="1670050"/>
            <a:ext cx="6756400" cy="4768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/>
              <a:t>Klicken Sie auf das Symbol, um die SmartArt-Grafik hinzuzufügen</a:t>
            </a:r>
            <a:endParaRPr lang="de-DE" noProof="0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5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21640-447E-459A-830F-E89F1BBAE8B2}" type="datetime1">
              <a:rPr lang="de-DE" altLang="de-DE"/>
              <a:pPr>
                <a:defRPr/>
              </a:pPr>
              <a:t>22.05.2019</a:t>
            </a:fld>
            <a:endParaRPr lang="hr-HR" altLang="de-DE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25B0A-8B83-4F50-8E60-C8D43410690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995220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ung 7"/>
          <p:cNvGrpSpPr>
            <a:grpSpLocks/>
          </p:cNvGrpSpPr>
          <p:nvPr/>
        </p:nvGrpSpPr>
        <p:grpSpPr bwMode="auto">
          <a:xfrm>
            <a:off x="7412038" y="0"/>
            <a:ext cx="1731962" cy="6858000"/>
            <a:chOff x="7411539" y="0"/>
            <a:chExt cx="1732461" cy="6858000"/>
          </a:xfrm>
        </p:grpSpPr>
        <p:sp>
          <p:nvSpPr>
            <p:cNvPr id="5" name="Rechteck 4"/>
            <p:cNvSpPr/>
            <p:nvPr/>
          </p:nvSpPr>
          <p:spPr>
            <a:xfrm>
              <a:off x="8966149" y="0"/>
              <a:ext cx="177851" cy="6799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7411539" y="0"/>
              <a:ext cx="1732461" cy="771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7411539" y="6646863"/>
              <a:ext cx="1730874" cy="2111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pic>
          <p:nvPicPr>
            <p:cNvPr id="8" name="Bild 11" descr="Claim_HSE_grau_CMYK_D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" b="30695"/>
            <a:stretch>
              <a:fillRect/>
            </a:stretch>
          </p:blipFill>
          <p:spPr bwMode="auto">
            <a:xfrm>
              <a:off x="7586524" y="257751"/>
              <a:ext cx="1311693" cy="342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83401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199" y="382825"/>
            <a:ext cx="6781799" cy="889062"/>
          </a:xfrm>
          <a:prstGeom prst="rect">
            <a:avLst/>
          </a:prstGeom>
          <a:solidFill>
            <a:srgbClr val="D7193C">
              <a:alpha val="85000"/>
            </a:srgbClr>
          </a:solidFill>
        </p:spPr>
        <p:txBody>
          <a:bodyPr vert="horz" wrap="square" lIns="108000" tIns="108000" rIns="91440" bIns="108000" rtlCol="0"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1DDD3-526D-41C2-BC42-88728E176ACF}" type="datetime1">
              <a:rPr lang="de-DE" altLang="de-DE"/>
              <a:pPr>
                <a:defRPr/>
              </a:pPr>
              <a:t>22.05.2019</a:t>
            </a:fld>
            <a:endParaRPr lang="hr-HR" altLang="de-DE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375C-4FF6-4EC2-A663-3252E213EC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659560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350" y="6646863"/>
            <a:ext cx="576263" cy="211137"/>
          </a:xfrm>
          <a:prstGeom prst="rect">
            <a:avLst/>
          </a:prstGeom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2D58"/>
                </a:solidFill>
              </a:defRPr>
            </a:lvl1pPr>
          </a:lstStyle>
          <a:p>
            <a:pPr>
              <a:defRPr/>
            </a:pPr>
            <a:fld id="{1BDB1DE4-4BFF-495E-B2C7-E7E38A71BE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5613" y="6646863"/>
            <a:ext cx="833437" cy="211137"/>
          </a:xfrm>
          <a:prstGeom prst="rect">
            <a:avLst/>
          </a:prstGeom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D58"/>
                </a:solidFill>
              </a:defRPr>
            </a:lvl1pPr>
          </a:lstStyle>
          <a:p>
            <a:pPr>
              <a:defRPr/>
            </a:pPr>
            <a:fld id="{83DD244C-177E-4EC4-93B5-CA70C6E9DA69}" type="datetime1">
              <a:rPr lang="de-DE" altLang="de-DE"/>
              <a:pPr>
                <a:defRPr/>
              </a:pPr>
              <a:t>22.05.2019</a:t>
            </a:fld>
            <a:endParaRPr lang="hr-HR" altLang="de-DE"/>
          </a:p>
        </p:txBody>
      </p:sp>
      <p:sp>
        <p:nvSpPr>
          <p:cNvPr id="2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89050" y="6646863"/>
            <a:ext cx="5949950" cy="211137"/>
          </a:xfrm>
          <a:prstGeom prst="rect">
            <a:avLst/>
          </a:prstGeom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D58"/>
                </a:solidFill>
              </a:defRPr>
            </a:lvl1pPr>
          </a:lstStyle>
          <a:p>
            <a:pPr>
              <a:defRPr/>
            </a:pPr>
            <a:r>
              <a:rPr lang="de-DE" altLang="de-DE" dirty="0"/>
              <a:t>Java</a:t>
            </a:r>
          </a:p>
          <a:p>
            <a:pPr>
              <a:defRPr/>
            </a:pPr>
            <a:endParaRPr lang="de-DE" altLang="de-DE" dirty="0"/>
          </a:p>
        </p:txBody>
      </p:sp>
      <p:sp>
        <p:nvSpPr>
          <p:cNvPr id="1029" name="Textfeld 3"/>
          <p:cNvSpPr txBox="1">
            <a:spLocks noChangeArrowheads="1"/>
          </p:cNvSpPr>
          <p:nvPr/>
        </p:nvSpPr>
        <p:spPr bwMode="auto">
          <a:xfrm>
            <a:off x="5014913" y="62087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5613" y="1670050"/>
            <a:ext cx="6783387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1" name="Textfeld 5"/>
          <p:cNvSpPr txBox="1">
            <a:spLocks noChangeArrowheads="1"/>
          </p:cNvSpPr>
          <p:nvPr/>
        </p:nvSpPr>
        <p:spPr bwMode="auto">
          <a:xfrm>
            <a:off x="5962650" y="3492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80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lnSpc>
                <a:spcPts val="1000"/>
              </a:lnSpc>
              <a:defRPr/>
            </a:pPr>
            <a:endParaRPr lang="de-DE" altLang="de-DE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</p:sldLayoutIdLst>
  <p:transition spd="slow">
    <p:wipe/>
  </p:transition>
  <p:hf hdr="0"/>
  <p:txStyles>
    <p:titleStyle>
      <a:lvl1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 kern="1200" cap="all">
          <a:solidFill>
            <a:srgbClr val="D7193C"/>
          </a:solidFill>
          <a:latin typeface="+mj-lt"/>
          <a:ea typeface="ヒラギノ角ゴ Pro W3" pitchFamily="125" charset="-128"/>
          <a:cs typeface="+mj-cs"/>
        </a:defRPr>
      </a:lvl1pPr>
      <a:lvl2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2pPr>
      <a:lvl3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3pPr>
      <a:lvl4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4pPr>
      <a:lvl5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5pPr>
      <a:lvl6pPr marL="4572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6pPr>
      <a:lvl7pPr marL="9144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7pPr>
      <a:lvl8pPr marL="13716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8pPr>
      <a:lvl9pPr marL="18288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defRPr sz="2200"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1pPr>
      <a:lvl2pPr marL="342900" indent="-342900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sz="2200"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2pPr>
      <a:lvl3pPr marL="714375" indent="-357188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3pPr>
      <a:lvl4pPr marL="1073150" indent="-358775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4pPr>
      <a:lvl5pPr marL="1439863" indent="-366713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3254375"/>
            <a:ext cx="6472238" cy="3070225"/>
          </a:xfrm>
        </p:spPr>
        <p:txBody>
          <a:bodyPr rtlCol="0">
            <a:normAutofit/>
          </a:bodyPr>
          <a:lstStyle/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3435350"/>
            <a:ext cx="6281738" cy="401638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de-DE" dirty="0">
                <a:solidFill>
                  <a:srgbClr val="FFFFFF"/>
                </a:solidFill>
                <a:latin typeface="Calibri Light"/>
                <a:ea typeface="+mj-ea"/>
              </a:rPr>
            </a:br>
            <a:endParaRPr lang="de-DE" dirty="0">
              <a:ea typeface="+mj-ea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58788" y="4283075"/>
            <a:ext cx="6048375" cy="1255728"/>
          </a:xfrm>
          <a:prstGeom prst="rect">
            <a:avLst/>
          </a:prstGeom>
          <a:noFill/>
        </p:spPr>
        <p:txBody>
          <a:bodyPr lIns="0" r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fld id="{A5044BD4-4A12-4734-9F89-8F8C67F1DE9F}" type="datetime1">
              <a:rPr lang="de-DE" sz="2000" cap="all" spc="100" smtClean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22.05.2019</a:t>
            </a:fld>
            <a:r>
              <a:rPr lang="de-DE" sz="2000" cap="all" spc="100" dirty="0">
                <a:solidFill>
                  <a:srgbClr val="FFFFFF"/>
                </a:solidFill>
                <a:latin typeface="Calibri Light"/>
              </a:rPr>
              <a:t>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cap="all" dirty="0">
                <a:solidFill>
                  <a:srgbClr val="FFFFFF"/>
                </a:solidFill>
                <a:latin typeface="Calibri"/>
                <a:ea typeface="+mn-ea"/>
                <a:cs typeface="Calibri"/>
              </a:rPr>
              <a:t>IT-Projekthaus</a:t>
            </a:r>
            <a:endParaRPr lang="de-DE" sz="2000" cap="all" spc="10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cap="all" spc="10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Für Schülerinnen und Schüler</a:t>
            </a:r>
            <a:endParaRPr lang="de-DE" sz="5400" cap="all" dirty="0">
              <a:solidFill>
                <a:srgbClr val="FFFFFF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2293" name="Textfeld 10"/>
          <p:cNvSpPr txBox="1">
            <a:spLocks noChangeArrowheads="1"/>
          </p:cNvSpPr>
          <p:nvPr/>
        </p:nvSpPr>
        <p:spPr bwMode="auto">
          <a:xfrm>
            <a:off x="9852025" y="5000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94" name="Textfeld 3"/>
          <p:cNvSpPr txBox="1">
            <a:spLocks noChangeArrowheads="1"/>
          </p:cNvSpPr>
          <p:nvPr/>
        </p:nvSpPr>
        <p:spPr bwMode="auto">
          <a:xfrm>
            <a:off x="2540000" y="36242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800"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lnSpc>
                <a:spcPts val="1000"/>
              </a:lnSpc>
              <a:buSzTx/>
              <a:buFontTx/>
              <a:buNone/>
            </a:pPr>
            <a:endParaRPr lang="de-DE" altLang="de-DE" sz="2000">
              <a:solidFill>
                <a:schemeClr val="tx1"/>
              </a:solidFill>
            </a:endParaRPr>
          </a:p>
        </p:txBody>
      </p:sp>
      <p:pic>
        <p:nvPicPr>
          <p:cNvPr id="12295" name="Bildplatzhalter 6" descr="Titel_KDB2792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" b="458"/>
          <a:stretch>
            <a:fillRect/>
          </a:stretch>
        </p:blipFill>
        <p:spPr>
          <a:xfrm>
            <a:off x="6921500" y="958850"/>
            <a:ext cx="1962150" cy="5651500"/>
          </a:xfrm>
        </p:spPr>
      </p:pic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30"/>
          <p:cNvSpPr txBox="1">
            <a:spLocks noChangeArrowheads="1"/>
          </p:cNvSpPr>
          <p:nvPr/>
        </p:nvSpPr>
        <p:spPr bwMode="auto">
          <a:xfrm>
            <a:off x="1617663" y="67738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4339" name="Textfeld 32"/>
          <p:cNvSpPr txBox="1">
            <a:spLocks noChangeArrowheads="1"/>
          </p:cNvSpPr>
          <p:nvPr/>
        </p:nvSpPr>
        <p:spPr bwMode="auto">
          <a:xfrm>
            <a:off x="744538" y="6799263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46088" y="2608263"/>
            <a:ext cx="6353175" cy="36512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36000" bIns="0" spcCol="1332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5400" cap="all" dirty="0">
              <a:latin typeface="Calibri Light"/>
              <a:cs typeface="Calibri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cap="all" dirty="0">
                <a:cs typeface="Calibri Light"/>
              </a:rPr>
              <a:t>Java Hamster III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cap="all" dirty="0">
                <a:cs typeface="Calibri Light"/>
              </a:rPr>
              <a:t>Was haben wir Heute Gelernt?</a:t>
            </a:r>
          </a:p>
        </p:txBody>
      </p:sp>
      <p:pic>
        <p:nvPicPr>
          <p:cNvPr id="6" name="Bildplatzhalt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" b="250"/>
          <a:stretch>
            <a:fillRect/>
          </a:stretch>
        </p:blipFill>
        <p:spPr>
          <a:xfrm>
            <a:off x="6926263" y="963613"/>
            <a:ext cx="1944687" cy="5626100"/>
          </a:xfrm>
        </p:spPr>
      </p:pic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6469063" cy="475773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de-DE" sz="2200" cap="all" spc="10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Inhalt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ea typeface="+mn-ea"/>
              </a:rPr>
              <a:t>Erweiterte Funktionen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ea typeface="+mn-ea"/>
              </a:rPr>
              <a:t>Funktionen mit Parameter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ea typeface="+mn-ea"/>
              </a:rPr>
              <a:t>Rekursion</a:t>
            </a:r>
          </a:p>
        </p:txBody>
      </p:sp>
      <p:pic>
        <p:nvPicPr>
          <p:cNvPr id="13315" name="Bildplatzhalter 3" descr="Pirmin_Maier_BW_KDB5136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" b="250"/>
          <a:stretch>
            <a:fillRect/>
          </a:stretch>
        </p:blipFill>
        <p:spPr>
          <a:xfrm>
            <a:off x="6926263" y="955675"/>
            <a:ext cx="1954212" cy="5651500"/>
          </a:xfrm>
        </p:spPr>
      </p:pic>
    </p:spTree>
    <p:extLst>
      <p:ext uri="{BB962C8B-B14F-4D97-AF65-F5344CB8AC3E}">
        <p14:creationId xmlns:p14="http://schemas.microsoft.com/office/powerpoint/2010/main" val="3382279436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0" y="1176338"/>
            <a:ext cx="6775450" cy="395287"/>
          </a:xfrm>
        </p:spPr>
        <p:txBody>
          <a:bodyPr/>
          <a:lstStyle/>
          <a:p>
            <a:pPr eaLnBrk="1" hangingPunct="1"/>
            <a:endParaRPr lang="de-DE" altLang="de-DE" dirty="0"/>
          </a:p>
        </p:txBody>
      </p:sp>
      <p:sp>
        <p:nvSpPr>
          <p:cNvPr id="16387" name="Titel 6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6781800" cy="36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cap="none" dirty="0"/>
              <a:t>Erweiterte Funktionen</a:t>
            </a:r>
          </a:p>
        </p:txBody>
      </p:sp>
      <p:sp>
        <p:nvSpPr>
          <p:cNvPr id="16388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697038"/>
            <a:ext cx="6775450" cy="4741862"/>
          </a:xfrm>
        </p:spPr>
        <p:txBody>
          <a:bodyPr/>
          <a:lstStyle/>
          <a:p>
            <a:pPr marL="357187" lvl="2" indent="0">
              <a:buNone/>
            </a:pPr>
            <a:r>
              <a:rPr lang="de-DE" altLang="de-DE" dirty="0">
                <a:sym typeface="Wingdings" panose="05000000000000000000" pitchFamily="2" charset="2"/>
              </a:rPr>
              <a:t> Funktionen auch mit anderen Rückgabewerten benutzen. Beispielsweise Zahlen. </a:t>
            </a:r>
            <a:endParaRPr lang="de-DE" altLang="de-DE" dirty="0"/>
          </a:p>
          <a:p>
            <a:pPr marL="0" lvl="1" indent="0" eaLnBrk="1" hangingPunct="1">
              <a:buNone/>
            </a:pPr>
            <a:endParaRPr lang="de-DE" altLang="de-DE" dirty="0"/>
          </a:p>
          <a:p>
            <a:pPr lvl="1" eaLnBrk="1" hangingPunct="1"/>
            <a:r>
              <a:rPr lang="de-DE" altLang="de-DE" dirty="0"/>
              <a:t>Beispiel:</a:t>
            </a:r>
          </a:p>
          <a:p>
            <a:pPr marL="357187" lvl="2" indent="0">
              <a:buNone/>
            </a:pPr>
            <a:endParaRPr lang="de-DE" altLang="de-DE" sz="2200" dirty="0"/>
          </a:p>
          <a:p>
            <a:pPr marL="0" lvl="1" indent="-14288">
              <a:buNone/>
            </a:pPr>
            <a:r>
              <a:rPr lang="de-DE" altLang="de-DE" dirty="0"/>
              <a:t>	</a:t>
            </a:r>
            <a:r>
              <a:rPr lang="de-DE" altLang="de-DE" dirty="0" err="1"/>
              <a:t>int</a:t>
            </a:r>
            <a:r>
              <a:rPr lang="de-DE" altLang="de-DE" dirty="0"/>
              <a:t> </a:t>
            </a:r>
            <a:r>
              <a:rPr lang="de-DE" altLang="de-DE" dirty="0" err="1"/>
              <a:t>anzahlKoernerAufKachel</a:t>
            </a:r>
            <a:r>
              <a:rPr lang="de-DE" altLang="de-DE" dirty="0"/>
              <a:t>() {</a:t>
            </a:r>
            <a:br>
              <a:rPr lang="de-DE" altLang="de-DE" dirty="0"/>
            </a:br>
            <a:r>
              <a:rPr lang="de-DE" altLang="de-DE" dirty="0"/>
              <a:t>    		</a:t>
            </a:r>
            <a:r>
              <a:rPr lang="de-DE" altLang="de-DE" dirty="0" err="1"/>
              <a:t>int</a:t>
            </a:r>
            <a:r>
              <a:rPr lang="de-DE" altLang="de-DE" dirty="0"/>
              <a:t> </a:t>
            </a:r>
            <a:r>
              <a:rPr lang="de-DE" altLang="de-DE" dirty="0" err="1"/>
              <a:t>anzahl</a:t>
            </a:r>
            <a:r>
              <a:rPr lang="de-DE" altLang="de-DE" dirty="0"/>
              <a:t> = 0;</a:t>
            </a:r>
            <a:br>
              <a:rPr lang="de-DE" altLang="de-DE" dirty="0"/>
            </a:br>
            <a:r>
              <a:rPr lang="de-DE" altLang="de-DE" dirty="0"/>
              <a:t>    		</a:t>
            </a:r>
            <a:r>
              <a:rPr lang="de-DE" altLang="de-DE" dirty="0" err="1"/>
              <a:t>while</a:t>
            </a:r>
            <a:r>
              <a:rPr lang="de-DE" altLang="de-DE" dirty="0"/>
              <a:t> (</a:t>
            </a:r>
            <a:r>
              <a:rPr lang="de-DE" altLang="de-DE" dirty="0" err="1"/>
              <a:t>kornDa</a:t>
            </a:r>
            <a:r>
              <a:rPr lang="de-DE" altLang="de-DE" dirty="0"/>
              <a:t>()) {</a:t>
            </a:r>
            <a:br>
              <a:rPr lang="de-DE" altLang="de-DE" dirty="0"/>
            </a:br>
            <a:r>
              <a:rPr lang="de-DE" altLang="de-DE" dirty="0"/>
              <a:t>        		nimm();</a:t>
            </a:r>
            <a:br>
              <a:rPr lang="de-DE" altLang="de-DE" dirty="0"/>
            </a:br>
            <a:r>
              <a:rPr lang="de-DE" altLang="de-DE" dirty="0"/>
              <a:t>        		</a:t>
            </a:r>
            <a:r>
              <a:rPr lang="de-DE" altLang="de-DE" dirty="0" err="1"/>
              <a:t>anzahl</a:t>
            </a:r>
            <a:r>
              <a:rPr lang="de-DE" altLang="de-DE" dirty="0"/>
              <a:t>++;</a:t>
            </a:r>
            <a:br>
              <a:rPr lang="de-DE" altLang="de-DE" dirty="0"/>
            </a:br>
            <a:r>
              <a:rPr lang="de-DE" altLang="de-DE" dirty="0"/>
              <a:t>    		}</a:t>
            </a:r>
            <a:br>
              <a:rPr lang="de-DE" altLang="de-DE" dirty="0"/>
            </a:br>
            <a:r>
              <a:rPr lang="de-DE" altLang="de-DE" dirty="0"/>
              <a:t>    		</a:t>
            </a:r>
            <a:r>
              <a:rPr lang="de-DE" altLang="de-DE" dirty="0" err="1"/>
              <a:t>return</a:t>
            </a:r>
            <a:r>
              <a:rPr lang="de-DE" altLang="de-DE" dirty="0"/>
              <a:t> </a:t>
            </a:r>
            <a:r>
              <a:rPr lang="de-DE" altLang="de-DE" dirty="0" err="1"/>
              <a:t>anzahl</a:t>
            </a:r>
            <a:r>
              <a:rPr lang="de-DE" altLang="de-DE" dirty="0"/>
              <a:t>;</a:t>
            </a:r>
          </a:p>
          <a:p>
            <a:pPr marL="0" lvl="1" indent="-14288">
              <a:buNone/>
            </a:pPr>
            <a:r>
              <a:rPr lang="de-DE" altLang="de-DE" dirty="0"/>
              <a:t>	}</a:t>
            </a:r>
          </a:p>
        </p:txBody>
      </p:sp>
      <p:sp>
        <p:nvSpPr>
          <p:cNvPr id="16389" name="Datumsplatzhalter 2"/>
          <p:cNvSpPr>
            <a:spLocks noGrp="1"/>
          </p:cNvSpPr>
          <p:nvPr>
            <p:ph type="dt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36835B97-C6C0-4873-A598-819E6070DFCF}" type="datetime1">
              <a:rPr lang="de-DE" altLang="de-DE" sz="1000" smtClean="0"/>
              <a:t>22.05.2019</a:t>
            </a:fld>
            <a:endParaRPr lang="hr-HR" altLang="de-DE" sz="1000" dirty="0"/>
          </a:p>
        </p:txBody>
      </p:sp>
      <p:sp>
        <p:nvSpPr>
          <p:cNvPr id="16390" name="Fußzeilenplatzhalter 3"/>
          <p:cNvSpPr>
            <a:spLocks noGrp="1"/>
          </p:cNvSpPr>
          <p:nvPr>
            <p:ph type="ftr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r>
              <a:rPr lang="de-DE" altLang="de-DE" sz="1000" dirty="0"/>
              <a:t>Java Hamster III - Zusammenfassung</a:t>
            </a:r>
          </a:p>
        </p:txBody>
      </p:sp>
      <p:sp>
        <p:nvSpPr>
          <p:cNvPr id="16391" name="Foliennummernplatzhalter 4"/>
          <p:cNvSpPr>
            <a:spLocks noGrp="1"/>
          </p:cNvSpPr>
          <p:nvPr>
            <p:ph type="sldNum" sz="quarter" idx="24"/>
          </p:nvPr>
        </p:nvSpPr>
        <p:spPr bwMode="auto">
          <a:xfrm>
            <a:off x="8388350" y="6670675"/>
            <a:ext cx="576263" cy="21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1BFA3EDA-6D90-4F0F-871E-C108BED33F8E}" type="slidenum">
              <a:rPr lang="de-DE" altLang="de-DE" sz="1000" smtClean="0"/>
              <a:pPr eaLnBrk="1" hangingPunct="1">
                <a:buSzTx/>
                <a:buFontTx/>
                <a:buNone/>
              </a:pPr>
              <a:t>4</a:t>
            </a:fld>
            <a:endParaRPr lang="de-DE" altLang="de-DE" sz="1000"/>
          </a:p>
        </p:txBody>
      </p:sp>
    </p:spTree>
    <p:extLst>
      <p:ext uri="{BB962C8B-B14F-4D97-AF65-F5344CB8AC3E}">
        <p14:creationId xmlns:p14="http://schemas.microsoft.com/office/powerpoint/2010/main" val="36896850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0" y="1176338"/>
            <a:ext cx="6775450" cy="395287"/>
          </a:xfrm>
        </p:spPr>
        <p:txBody>
          <a:bodyPr/>
          <a:lstStyle/>
          <a:p>
            <a:pPr eaLnBrk="1" hangingPunct="1"/>
            <a:endParaRPr lang="de-DE" altLang="de-DE" dirty="0"/>
          </a:p>
        </p:txBody>
      </p:sp>
      <p:sp>
        <p:nvSpPr>
          <p:cNvPr id="16387" name="Titel 6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6781800" cy="36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cap="none" dirty="0"/>
              <a:t>Funktionen mit Parameter</a:t>
            </a:r>
          </a:p>
        </p:txBody>
      </p:sp>
      <p:sp>
        <p:nvSpPr>
          <p:cNvPr id="16388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697038"/>
            <a:ext cx="6775450" cy="4741862"/>
          </a:xfrm>
        </p:spPr>
        <p:txBody>
          <a:bodyPr/>
          <a:lstStyle/>
          <a:p>
            <a:pPr marL="357187" lvl="2" indent="0">
              <a:buNone/>
            </a:pPr>
            <a:r>
              <a:rPr lang="de-DE" altLang="de-DE" dirty="0">
                <a:sym typeface="Wingdings" panose="05000000000000000000" pitchFamily="2" charset="2"/>
              </a:rPr>
              <a:t> Möglichkeit, Informationen oder Werte an eine Funktion zu übergeben </a:t>
            </a:r>
            <a:endParaRPr lang="de-DE" altLang="de-DE" dirty="0"/>
          </a:p>
          <a:p>
            <a:pPr marL="0" lvl="1" indent="0">
              <a:buNone/>
            </a:pPr>
            <a:endParaRPr lang="de-DE" altLang="de-DE" dirty="0"/>
          </a:p>
          <a:p>
            <a:pPr lvl="1"/>
            <a:r>
              <a:rPr lang="de-DE" altLang="de-DE" dirty="0"/>
              <a:t>Beispiel:</a:t>
            </a:r>
          </a:p>
          <a:p>
            <a:pPr marL="0" lvl="1" indent="0">
              <a:buNone/>
            </a:pPr>
            <a:endParaRPr lang="de-DE" altLang="de-DE" dirty="0"/>
          </a:p>
          <a:p>
            <a:pPr marL="0" lvl="1" indent="0">
              <a:buNone/>
            </a:pPr>
            <a:r>
              <a:rPr lang="de-DE" altLang="de-DE" dirty="0"/>
              <a:t>	</a:t>
            </a:r>
            <a:r>
              <a:rPr lang="de-DE" altLang="de-DE" dirty="0" err="1"/>
              <a:t>void</a:t>
            </a:r>
            <a:r>
              <a:rPr lang="de-DE" altLang="de-DE" dirty="0"/>
              <a:t> </a:t>
            </a:r>
            <a:r>
              <a:rPr lang="de-DE" altLang="de-DE" dirty="0" err="1"/>
              <a:t>nimmAnz</a:t>
            </a:r>
            <a:r>
              <a:rPr lang="de-DE" altLang="de-DE" dirty="0"/>
              <a:t>(</a:t>
            </a:r>
            <a:r>
              <a:rPr lang="de-DE" altLang="de-DE" dirty="0" err="1"/>
              <a:t>int</a:t>
            </a:r>
            <a:r>
              <a:rPr lang="de-DE" altLang="de-DE" dirty="0"/>
              <a:t> </a:t>
            </a:r>
            <a:r>
              <a:rPr lang="de-DE" altLang="de-DE" dirty="0" err="1"/>
              <a:t>anzahl</a:t>
            </a:r>
            <a:r>
              <a:rPr lang="de-DE" altLang="de-DE" dirty="0"/>
              <a:t>) {      </a:t>
            </a:r>
          </a:p>
          <a:p>
            <a:pPr marL="0" lvl="1" indent="0">
              <a:buNone/>
            </a:pPr>
            <a:r>
              <a:rPr lang="de-DE" altLang="de-DE" dirty="0"/>
              <a:t>   		</a:t>
            </a:r>
            <a:r>
              <a:rPr lang="de-DE" altLang="de-DE" dirty="0" err="1"/>
              <a:t>while</a:t>
            </a:r>
            <a:r>
              <a:rPr lang="de-DE" altLang="de-DE" dirty="0"/>
              <a:t> ((</a:t>
            </a:r>
            <a:r>
              <a:rPr lang="de-DE" altLang="de-DE" dirty="0" err="1"/>
              <a:t>anzahl</a:t>
            </a:r>
            <a:r>
              <a:rPr lang="de-DE" altLang="de-DE" dirty="0"/>
              <a:t> &gt; 0) &amp;&amp; </a:t>
            </a:r>
            <a:r>
              <a:rPr lang="de-DE" altLang="de-DE" dirty="0" err="1"/>
              <a:t>kornDa</a:t>
            </a:r>
            <a:r>
              <a:rPr lang="de-DE" altLang="de-DE" dirty="0"/>
              <a:t>()) {</a:t>
            </a:r>
          </a:p>
          <a:p>
            <a:pPr marL="0" lvl="1" indent="0">
              <a:buNone/>
            </a:pPr>
            <a:r>
              <a:rPr lang="de-DE" altLang="de-DE" dirty="0"/>
              <a:t>        		nimm();</a:t>
            </a:r>
          </a:p>
          <a:p>
            <a:pPr marL="0" lvl="1" indent="0">
              <a:buNone/>
            </a:pPr>
            <a:r>
              <a:rPr lang="de-DE" altLang="de-DE" dirty="0"/>
              <a:t>       	 		anzahl--;</a:t>
            </a:r>
          </a:p>
          <a:p>
            <a:pPr marL="0" lvl="1" indent="0">
              <a:buNone/>
            </a:pPr>
            <a:r>
              <a:rPr lang="de-DE" altLang="de-DE" dirty="0"/>
              <a:t>    		}</a:t>
            </a:r>
          </a:p>
          <a:p>
            <a:pPr marL="0" lvl="1" indent="0">
              <a:buNone/>
            </a:pPr>
            <a:r>
              <a:rPr lang="de-DE" altLang="de-DE" dirty="0"/>
              <a:t>	}</a:t>
            </a:r>
          </a:p>
          <a:p>
            <a:pPr lvl="1"/>
            <a:endParaRPr lang="de-DE" altLang="de-DE" dirty="0"/>
          </a:p>
        </p:txBody>
      </p:sp>
      <p:sp>
        <p:nvSpPr>
          <p:cNvPr id="16389" name="Datumsplatzhalter 2"/>
          <p:cNvSpPr>
            <a:spLocks noGrp="1"/>
          </p:cNvSpPr>
          <p:nvPr>
            <p:ph type="dt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4D00404A-0067-4140-8962-11BB985F6D39}" type="datetime1">
              <a:rPr lang="de-DE" altLang="de-DE" sz="1000" smtClean="0"/>
              <a:t>22.05.2019</a:t>
            </a:fld>
            <a:endParaRPr lang="hr-HR" altLang="de-DE" sz="1000" dirty="0"/>
          </a:p>
        </p:txBody>
      </p:sp>
      <p:sp>
        <p:nvSpPr>
          <p:cNvPr id="16390" name="Fußzeilenplatzhalter 3"/>
          <p:cNvSpPr>
            <a:spLocks noGrp="1"/>
          </p:cNvSpPr>
          <p:nvPr>
            <p:ph type="ftr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r>
              <a:rPr lang="de-DE" altLang="de-DE" sz="1000" dirty="0"/>
              <a:t>Java Hamster III - Zusammenfassung</a:t>
            </a:r>
          </a:p>
        </p:txBody>
      </p:sp>
      <p:sp>
        <p:nvSpPr>
          <p:cNvPr id="16391" name="Foliennummernplatzhalter 4"/>
          <p:cNvSpPr>
            <a:spLocks noGrp="1"/>
          </p:cNvSpPr>
          <p:nvPr>
            <p:ph type="sldNum" sz="quarter" idx="24"/>
          </p:nvPr>
        </p:nvSpPr>
        <p:spPr bwMode="auto">
          <a:xfrm>
            <a:off x="8388350" y="6670675"/>
            <a:ext cx="576263" cy="21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1BFA3EDA-6D90-4F0F-871E-C108BED33F8E}" type="slidenum">
              <a:rPr lang="de-DE" altLang="de-DE" sz="1000" smtClean="0"/>
              <a:pPr eaLnBrk="1" hangingPunct="1">
                <a:buSzTx/>
                <a:buFontTx/>
                <a:buNone/>
              </a:pPr>
              <a:t>5</a:t>
            </a:fld>
            <a:endParaRPr lang="de-DE" altLang="de-DE" sz="1000"/>
          </a:p>
        </p:txBody>
      </p:sp>
    </p:spTree>
    <p:extLst>
      <p:ext uri="{BB962C8B-B14F-4D97-AF65-F5344CB8AC3E}">
        <p14:creationId xmlns:p14="http://schemas.microsoft.com/office/powerpoint/2010/main" val="1885620881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63550" y="1176338"/>
            <a:ext cx="6775450" cy="395287"/>
          </a:xfrm>
        </p:spPr>
        <p:txBody>
          <a:bodyPr/>
          <a:lstStyle/>
          <a:p>
            <a:pPr eaLnBrk="1" hangingPunct="1"/>
            <a:endParaRPr lang="de-DE" altLang="de-DE" dirty="0"/>
          </a:p>
        </p:txBody>
      </p:sp>
      <p:sp>
        <p:nvSpPr>
          <p:cNvPr id="16387" name="Titel 6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6781800" cy="36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cap="none" dirty="0"/>
              <a:t>Rekursion</a:t>
            </a:r>
          </a:p>
        </p:txBody>
      </p:sp>
      <p:sp>
        <p:nvSpPr>
          <p:cNvPr id="16388" name="Inhaltsplatzhalter 1"/>
          <p:cNvSpPr>
            <a:spLocks noGrp="1"/>
          </p:cNvSpPr>
          <p:nvPr>
            <p:ph sz="quarter" idx="21"/>
          </p:nvPr>
        </p:nvSpPr>
        <p:spPr>
          <a:xfrm>
            <a:off x="463550" y="1697038"/>
            <a:ext cx="6775450" cy="4741862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è"/>
            </a:pPr>
            <a:r>
              <a:rPr lang="de-DE" altLang="de-DE" dirty="0">
                <a:sym typeface="Wingdings" panose="05000000000000000000" pitchFamily="2" charset="2"/>
              </a:rPr>
              <a:t>Eine Funktion, welche sich selbst immer wieder startet, um ihre Aufgabe zu erfüllen.</a:t>
            </a:r>
          </a:p>
          <a:p>
            <a:pPr marL="357187" lvl="2" indent="0">
              <a:buNone/>
            </a:pPr>
            <a:endParaRPr lang="de-DE" altLang="de-DE" sz="2200" dirty="0">
              <a:sym typeface="Wingdings" panose="05000000000000000000" pitchFamily="2" charset="2"/>
            </a:endParaRPr>
          </a:p>
          <a:p>
            <a:pPr lvl="1"/>
            <a:r>
              <a:rPr lang="de-DE" altLang="de-DE" dirty="0"/>
              <a:t>Beispiel:</a:t>
            </a:r>
          </a:p>
          <a:p>
            <a:pPr marL="0" lvl="1" indent="0">
              <a:buNone/>
            </a:pPr>
            <a:endParaRPr lang="de-DE" altLang="de-DE" dirty="0"/>
          </a:p>
          <a:p>
            <a:pPr marL="0" lvl="1" indent="0">
              <a:buNone/>
            </a:pPr>
            <a:r>
              <a:rPr lang="en-US" altLang="de-DE" dirty="0"/>
              <a:t>	void HelloWorld(count){</a:t>
            </a:r>
          </a:p>
          <a:p>
            <a:pPr marL="0" lvl="1" indent="0">
              <a:buNone/>
            </a:pPr>
            <a:r>
              <a:rPr lang="en-US" altLang="de-DE" dirty="0"/>
              <a:t>   		if(count&lt;1) {</a:t>
            </a:r>
          </a:p>
          <a:p>
            <a:pPr marL="0" lvl="1" indent="0">
              <a:buNone/>
            </a:pPr>
            <a:r>
              <a:rPr lang="en-US" altLang="de-DE" dirty="0"/>
              <a:t>    			return </a:t>
            </a:r>
          </a:p>
          <a:p>
            <a:pPr marL="0" lvl="1" indent="0">
              <a:buNone/>
            </a:pPr>
            <a:r>
              <a:rPr lang="en-US" altLang="de-DE" dirty="0"/>
              <a:t> 		}  else { </a:t>
            </a:r>
          </a:p>
          <a:p>
            <a:pPr marL="0" lvl="1" indent="0">
              <a:buNone/>
            </a:pPr>
            <a:r>
              <a:rPr lang="en-US" altLang="de-DE" dirty="0"/>
              <a:t>    			print("Hello World!")</a:t>
            </a:r>
          </a:p>
          <a:p>
            <a:pPr marL="0" lvl="1" indent="0">
              <a:buNone/>
            </a:pPr>
            <a:r>
              <a:rPr lang="en-US" altLang="de-DE" dirty="0"/>
              <a:t>    			HelloWorld(count - 1)</a:t>
            </a:r>
          </a:p>
          <a:p>
            <a:pPr marL="0" lvl="1" indent="0">
              <a:buNone/>
            </a:pPr>
            <a:r>
              <a:rPr lang="en-US" altLang="de-DE" dirty="0"/>
              <a:t>		} </a:t>
            </a:r>
            <a:r>
              <a:rPr lang="en-US" altLang="de-DE" dirty="0">
                <a:solidFill>
                  <a:srgbClr val="00B050"/>
                </a:solidFill>
              </a:rPr>
              <a:t>// Ende else</a:t>
            </a:r>
          </a:p>
          <a:p>
            <a:pPr marL="0" lvl="1" indent="0">
              <a:buNone/>
            </a:pPr>
            <a:r>
              <a:rPr lang="en-US" altLang="de-DE" dirty="0"/>
              <a:t>	} </a:t>
            </a:r>
            <a:r>
              <a:rPr lang="en-US" altLang="de-DE" dirty="0">
                <a:solidFill>
                  <a:srgbClr val="00B050"/>
                </a:solidFill>
              </a:rPr>
              <a:t>//Ende HelloWorld</a:t>
            </a:r>
          </a:p>
          <a:p>
            <a:pPr marL="0" lvl="1" indent="0">
              <a:buNone/>
            </a:pPr>
            <a:endParaRPr lang="de-DE" altLang="de-DE" dirty="0"/>
          </a:p>
          <a:p>
            <a:pPr lvl="1"/>
            <a:endParaRPr lang="de-DE" altLang="de-DE" dirty="0"/>
          </a:p>
        </p:txBody>
      </p:sp>
      <p:sp>
        <p:nvSpPr>
          <p:cNvPr id="16389" name="Datumsplatzhalter 2"/>
          <p:cNvSpPr>
            <a:spLocks noGrp="1"/>
          </p:cNvSpPr>
          <p:nvPr>
            <p:ph type="dt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3CBF7598-82FB-468D-AFC3-2876A8D61E0B}" type="datetime1">
              <a:rPr lang="de-DE" altLang="de-DE" sz="1000" smtClean="0"/>
              <a:t>22.05.2019</a:t>
            </a:fld>
            <a:endParaRPr lang="hr-HR" altLang="de-DE" sz="1000" dirty="0"/>
          </a:p>
        </p:txBody>
      </p:sp>
      <p:sp>
        <p:nvSpPr>
          <p:cNvPr id="16390" name="Fußzeilenplatzhalter 3"/>
          <p:cNvSpPr>
            <a:spLocks noGrp="1"/>
          </p:cNvSpPr>
          <p:nvPr>
            <p:ph type="ftr" sz="quarter" idx="2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r>
              <a:rPr lang="de-DE" altLang="de-DE" sz="1000" dirty="0"/>
              <a:t>Java Hamster III - Zusammenfassung</a:t>
            </a:r>
          </a:p>
        </p:txBody>
      </p:sp>
      <p:sp>
        <p:nvSpPr>
          <p:cNvPr id="16391" name="Foliennummernplatzhalter 4"/>
          <p:cNvSpPr>
            <a:spLocks noGrp="1"/>
          </p:cNvSpPr>
          <p:nvPr>
            <p:ph type="sldNum" sz="quarter" idx="24"/>
          </p:nvPr>
        </p:nvSpPr>
        <p:spPr bwMode="auto">
          <a:xfrm>
            <a:off x="8388350" y="6670675"/>
            <a:ext cx="576263" cy="21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1BFA3EDA-6D90-4F0F-871E-C108BED33F8E}" type="slidenum">
              <a:rPr lang="de-DE" altLang="de-DE" sz="1000" smtClean="0"/>
              <a:pPr eaLnBrk="1" hangingPunct="1">
                <a:buSzTx/>
                <a:buFontTx/>
                <a:buNone/>
              </a:pPr>
              <a:t>6</a:t>
            </a:fld>
            <a:endParaRPr lang="de-DE" altLang="de-DE" sz="1000"/>
          </a:p>
        </p:txBody>
      </p:sp>
      <p:pic>
        <p:nvPicPr>
          <p:cNvPr id="8" name="matroschka.jpg" descr="matroschka.jpg">
            <a:extLst>
              <a:ext uri="{FF2B5EF4-FFF2-40B4-BE49-F238E27FC236}">
                <a16:creationId xmlns:a16="http://schemas.microsoft.com/office/drawing/2014/main" id="{9F9A78F7-BF99-4590-B5B1-0487D7C09D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18864" y="3429000"/>
            <a:ext cx="3369486" cy="227772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62370585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30"/>
          <p:cNvSpPr txBox="1">
            <a:spLocks noChangeArrowheads="1"/>
          </p:cNvSpPr>
          <p:nvPr/>
        </p:nvSpPr>
        <p:spPr bwMode="auto">
          <a:xfrm>
            <a:off x="1617663" y="67738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 dirty="0">
              <a:solidFill>
                <a:schemeClr val="tx1"/>
              </a:solidFill>
            </a:endParaRPr>
          </a:p>
        </p:txBody>
      </p:sp>
      <p:sp>
        <p:nvSpPr>
          <p:cNvPr id="14339" name="Textfeld 32"/>
          <p:cNvSpPr txBox="1">
            <a:spLocks noChangeArrowheads="1"/>
          </p:cNvSpPr>
          <p:nvPr/>
        </p:nvSpPr>
        <p:spPr bwMode="auto">
          <a:xfrm>
            <a:off x="744538" y="6799263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46088" y="2608263"/>
            <a:ext cx="6353175" cy="36512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36000" bIns="0" spcCol="1332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cap="all" dirty="0">
                <a:latin typeface="+mj-lt"/>
                <a:cs typeface="Calibri Light"/>
              </a:rPr>
              <a:t>Vielen Dank für Heute!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cap="all" dirty="0">
              <a:latin typeface="+mj-lt"/>
              <a:cs typeface="Calibri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cap="all" dirty="0">
              <a:latin typeface="+mj-lt"/>
              <a:cs typeface="Calibri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/>
              <a:t>Fragen?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/>
              <a:t>Organisatorisches?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5400" cap="all" dirty="0">
              <a:cs typeface="Calibri Light"/>
            </a:endParaRPr>
          </a:p>
        </p:txBody>
      </p:sp>
      <p:pic>
        <p:nvPicPr>
          <p:cNvPr id="6" name="Bildplatzhalt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" b="250"/>
          <a:stretch>
            <a:fillRect/>
          </a:stretch>
        </p:blipFill>
        <p:spPr>
          <a:xfrm>
            <a:off x="6926263" y="963613"/>
            <a:ext cx="1944687" cy="5626100"/>
          </a:xfrm>
        </p:spPr>
      </p:pic>
    </p:spTree>
    <p:extLst>
      <p:ext uri="{BB962C8B-B14F-4D97-AF65-F5344CB8AC3E}">
        <p14:creationId xmlns:p14="http://schemas.microsoft.com/office/powerpoint/2010/main" val="639980532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HE_PowerPoint_Vorlage_Allgemein_final_2017_10_26">
  <a:themeElements>
    <a:clrScheme name="Hochschule Esslingen 1">
      <a:dk1>
        <a:srgbClr val="002D58"/>
      </a:dk1>
      <a:lt1>
        <a:sysClr val="window" lastClr="FFFFFF"/>
      </a:lt1>
      <a:dk2>
        <a:srgbClr val="D70F3C"/>
      </a:dk2>
      <a:lt2>
        <a:srgbClr val="FFFFFF"/>
      </a:lt2>
      <a:accent1>
        <a:srgbClr val="00AADC"/>
      </a:accent1>
      <a:accent2>
        <a:srgbClr val="D6EAF8"/>
      </a:accent2>
      <a:accent3>
        <a:srgbClr val="DCDCDC"/>
      </a:accent3>
      <a:accent4>
        <a:srgbClr val="D7193C"/>
      </a:accent4>
      <a:accent5>
        <a:srgbClr val="002D58"/>
      </a:accent5>
      <a:accent6>
        <a:srgbClr val="FFFFFF"/>
      </a:accent6>
      <a:hlink>
        <a:srgbClr val="002D58"/>
      </a:hlink>
      <a:folHlink>
        <a:srgbClr val="002D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lIns="0" tIns="46800" rIns="91440" bIns="45720" rtlCol="0" anchor="t">
        <a:noAutofit/>
      </a:bodyPr>
      <a:lstStyle>
        <a:defPPr>
          <a:lnSpc>
            <a:spcPts val="1000"/>
          </a:lnSpc>
          <a:defRPr sz="2000" cap="none" baseline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HE_PowerPoint_Vorlage_Allgemein_final_2017_10_26</Template>
  <TotalTime>0</TotalTime>
  <Words>115</Words>
  <Application>Microsoft Office PowerPoint</Application>
  <PresentationFormat>Bildschirmpräsentation 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Grande</vt:lpstr>
      <vt:lpstr>Wingdings</vt:lpstr>
      <vt:lpstr>HE_PowerPoint_Vorlage_Allgemein_final_2017_10_26</vt:lpstr>
      <vt:lpstr> </vt:lpstr>
      <vt:lpstr>PowerPoint-Präsentation</vt:lpstr>
      <vt:lpstr>PowerPoint-Präsentation</vt:lpstr>
      <vt:lpstr>Erweiterte Funktionen</vt:lpstr>
      <vt:lpstr>Funktionen mit Parameter</vt:lpstr>
      <vt:lpstr>Rekursion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HamsterII_Zusammenfassung</dc:title>
  <dc:creator>ALA</dc:creator>
  <cp:lastModifiedBy>Ricardo Zeich</cp:lastModifiedBy>
  <cp:revision>29</cp:revision>
  <cp:lastPrinted>2017-08-03T16:49:37Z</cp:lastPrinted>
  <dcterms:created xsi:type="dcterms:W3CDTF">2018-02-12T08:28:34Z</dcterms:created>
  <dcterms:modified xsi:type="dcterms:W3CDTF">2019-05-22T08:51:09Z</dcterms:modified>
</cp:coreProperties>
</file>