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1" r:id="rId2"/>
    <p:sldId id="320" r:id="rId3"/>
    <p:sldId id="331" r:id="rId4"/>
    <p:sldId id="328" r:id="rId5"/>
    <p:sldId id="329" r:id="rId6"/>
    <p:sldId id="330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1">
          <p15:clr>
            <a:srgbClr val="A4A3A4"/>
          </p15:clr>
        </p15:guide>
        <p15:guide id="2" orient="horz" pos="607">
          <p15:clr>
            <a:srgbClr val="A4A3A4"/>
          </p15:clr>
        </p15:guide>
        <p15:guide id="3" orient="horz" pos="526">
          <p15:clr>
            <a:srgbClr val="A4A3A4"/>
          </p15:clr>
        </p15:guide>
        <p15:guide id="4" pos="5588">
          <p15:clr>
            <a:srgbClr val="A4A3A4"/>
          </p15:clr>
        </p15:guide>
        <p15:guide id="5" pos="4527">
          <p15:clr>
            <a:srgbClr val="A4A3A4"/>
          </p15:clr>
        </p15:guide>
        <p15:guide id="6" pos="281">
          <p15:clr>
            <a:srgbClr val="A4A3A4"/>
          </p15:clr>
        </p15:guide>
        <p15:guide id="7" pos="43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93C"/>
    <a:srgbClr val="00AADC"/>
    <a:srgbClr val="002D58"/>
    <a:srgbClr val="D6EAFF"/>
    <a:srgbClr val="DCDCDC"/>
    <a:srgbClr val="D9D9D9"/>
    <a:srgbClr val="F0F0F0"/>
    <a:srgbClr val="F0F0BF"/>
    <a:srgbClr val="002D5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79975" autoAdjust="0"/>
  </p:normalViewPr>
  <p:slideViewPr>
    <p:cSldViewPr snapToGrid="0" snapToObjects="1">
      <p:cViewPr varScale="1">
        <p:scale>
          <a:sx n="70" d="100"/>
          <a:sy n="70" d="100"/>
        </p:scale>
        <p:origin x="1810" y="38"/>
      </p:cViewPr>
      <p:guideLst>
        <p:guide orient="horz" pos="4151"/>
        <p:guide orient="horz" pos="607"/>
        <p:guide orient="horz" pos="526"/>
        <p:guide pos="5588"/>
        <p:guide pos="4527"/>
        <p:guide pos="281"/>
        <p:guide pos="43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2" d="100"/>
          <a:sy n="152" d="100"/>
        </p:scale>
        <p:origin x="-260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ECF31-C7BA-3840-9E49-396C4FF5ADE4}" type="datetime1">
              <a:rPr lang="de-DE" smtClean="0"/>
              <a:t>28.02.2019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C0731-9C6E-3649-80FC-5EF22C04EC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126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36A0F-4E10-8743-AD0A-5EA187029AB8}" type="datetime1">
              <a:rPr lang="de-DE" smtClean="0"/>
              <a:t>28.02.2019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92414-D832-EB4D-A3A9-67B0F14CFB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851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92414-D832-EB4D-A3A9-67B0F14CFB4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42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Sphero</a:t>
            </a:r>
            <a:r>
              <a:rPr lang="de-DE" baseline="0" dirty="0" smtClean="0"/>
              <a:t>  sind mini-Roboter, die mit Handys und Tablets gesteuert werden können.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Höchstgeschwindigkeit: 2m/s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Sphero</a:t>
            </a:r>
            <a:r>
              <a:rPr lang="de-DE" baseline="0" dirty="0" smtClean="0"/>
              <a:t> kurz vorführen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92414-D832-EB4D-A3A9-67B0F14CFB4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10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Bevor wir richtig durchstarten</a:t>
            </a:r>
            <a:r>
              <a:rPr lang="de-DE" baseline="0" dirty="0" smtClean="0"/>
              <a:t> möchten wir euch auf unsere anderen Kurse hinweisen. </a:t>
            </a:r>
          </a:p>
          <a:p>
            <a:r>
              <a:rPr lang="de-DE" baseline="0" dirty="0" smtClean="0"/>
              <a:t>Java Hamster: Geht über drei Kurse. Ihr lernt die Grundkenntnisse einer der wichtigsten und bekanntesten Programmiersprachen der Welt.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92414-D832-EB4D-A3A9-67B0F14CFB4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15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Weiterer Kurs App-Entwicklung,</a:t>
            </a:r>
            <a:r>
              <a:rPr lang="de-DE" baseline="0" dirty="0" smtClean="0"/>
              <a:t> für diejenigen mit etwas Erfahrung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92414-D832-EB4D-A3A9-67B0F14CFB4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73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Titelfolie">
    <p:bg>
      <p:bgPr>
        <a:gradFill flip="none" rotWithShape="1">
          <a:gsLst>
            <a:gs pos="35000">
              <a:srgbClr val="002D58"/>
            </a:gs>
            <a:gs pos="100000">
              <a:srgbClr val="00AADC"/>
            </a:gs>
          </a:gsLst>
          <a:lin ang="75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54673"/>
            <a:ext cx="6282266" cy="3069927"/>
          </a:xfrm>
          <a:ln>
            <a:noFill/>
          </a:ln>
        </p:spPr>
        <p:txBody>
          <a:bodyPr/>
          <a:lstStyle>
            <a:lvl1pPr marL="0" indent="0" algn="l">
              <a:spcBef>
                <a:spcPts val="696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4380"/>
              </a:lnSpc>
            </a:pPr>
            <a:r>
              <a:rPr lang="de-DE" sz="5400" cap="all" dirty="0">
                <a:solidFill>
                  <a:srgbClr val="FFFFFF"/>
                </a:solidFill>
                <a:latin typeface="+mn-lt"/>
                <a:cs typeface="Calibri"/>
              </a:rPr>
              <a:t>Hochschule </a:t>
            </a:r>
          </a:p>
          <a:p>
            <a:pPr>
              <a:lnSpc>
                <a:spcPts val="4380"/>
              </a:lnSpc>
            </a:pPr>
            <a:r>
              <a:rPr lang="de-DE" sz="5400" cap="all" dirty="0">
                <a:solidFill>
                  <a:srgbClr val="FFFFFF"/>
                </a:solidFill>
                <a:latin typeface="+mn-lt"/>
                <a:cs typeface="Calibri"/>
              </a:rPr>
              <a:t>Esslingen</a:t>
            </a:r>
          </a:p>
          <a:p>
            <a:pPr>
              <a:lnSpc>
                <a:spcPts val="4380"/>
              </a:lnSpc>
            </a:pPr>
            <a:r>
              <a:rPr lang="de-DE" sz="5400" cap="all" dirty="0">
                <a:solidFill>
                  <a:srgbClr val="FFFFFF"/>
                </a:solidFill>
                <a:latin typeface="Calibri Light"/>
                <a:cs typeface="Calibri Light"/>
              </a:rPr>
              <a:t>Nah an Mensch </a:t>
            </a:r>
          </a:p>
          <a:p>
            <a:pPr>
              <a:lnSpc>
                <a:spcPts val="4380"/>
              </a:lnSpc>
            </a:pPr>
            <a:r>
              <a:rPr lang="de-DE" sz="5400" cap="all" dirty="0">
                <a:solidFill>
                  <a:srgbClr val="FFFFFF"/>
                </a:solidFill>
                <a:latin typeface="Calibri Light"/>
                <a:cs typeface="Calibri Light"/>
              </a:rPr>
              <a:t>und Technik</a:t>
            </a:r>
          </a:p>
        </p:txBody>
      </p:sp>
      <p:sp>
        <p:nvSpPr>
          <p:cNvPr id="10" name="Titel 7"/>
          <p:cNvSpPr>
            <a:spLocks noGrp="1"/>
          </p:cNvSpPr>
          <p:nvPr>
            <p:ph type="title" hasCustomPrompt="1"/>
          </p:nvPr>
        </p:nvSpPr>
        <p:spPr>
          <a:xfrm>
            <a:off x="457201" y="2851905"/>
            <a:ext cx="6282266" cy="402768"/>
          </a:xfrm>
        </p:spPr>
        <p:txBody>
          <a:bodyPr>
            <a:normAutofit/>
          </a:bodyPr>
          <a:lstStyle>
            <a:lvl1pPr marL="36000" indent="0">
              <a:defRPr lang="de-DE" sz="1800" kern="1200" cap="all" spc="1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Subhead</a:t>
            </a:r>
            <a:r>
              <a:rPr lang="de-DE" dirty="0"/>
              <a:t> eingeben</a:t>
            </a: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6929438" y="982133"/>
            <a:ext cx="1946884" cy="5607579"/>
          </a:xfrm>
          <a:ln>
            <a:noFill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8968308" y="195484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6" name="Bild 5" descr="Claim_HSE_grau_CMYK_D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694"/>
          <a:stretch/>
        </p:blipFill>
        <p:spPr>
          <a:xfrm>
            <a:off x="7197268" y="301547"/>
            <a:ext cx="1679054" cy="4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35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Inhaltsverzeichnis ">
    <p:bg>
      <p:bgPr>
        <a:gradFill flip="none" rotWithShape="1">
          <a:gsLst>
            <a:gs pos="35000">
              <a:srgbClr val="002D58"/>
            </a:gs>
            <a:gs pos="100000">
              <a:srgbClr val="00AADC"/>
            </a:gs>
          </a:gsLst>
          <a:lin ang="75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1" y="3869267"/>
            <a:ext cx="6290732" cy="2641600"/>
          </a:xfrm>
        </p:spPr>
        <p:txBody>
          <a:bodyPr anchor="b">
            <a:normAutofit/>
          </a:bodyPr>
          <a:lstStyle>
            <a:lvl1pPr marL="514350" indent="-514350">
              <a:buFont typeface="Wingdings" charset="2"/>
              <a:buAutoNum type="arabicPlain"/>
              <a:defRPr sz="2800" baseline="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Inhalte einfügen</a:t>
            </a:r>
          </a:p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Inhalte einfügen</a:t>
            </a:r>
          </a:p>
          <a:p>
            <a:pPr lvl="0"/>
            <a:r>
              <a:rPr lang="de-DE" dirty="0"/>
              <a:t>Inhalte sind unten bündig</a:t>
            </a:r>
          </a:p>
          <a:p>
            <a:pPr lvl="0"/>
            <a:r>
              <a:rPr lang="de-DE" dirty="0"/>
              <a:t>Weitere Inhalte</a:t>
            </a:r>
          </a:p>
        </p:txBody>
      </p:sp>
      <p:sp>
        <p:nvSpPr>
          <p:cNvPr id="9" name="Titel 7"/>
          <p:cNvSpPr>
            <a:spLocks noGrp="1"/>
          </p:cNvSpPr>
          <p:nvPr>
            <p:ph type="title" hasCustomPrompt="1"/>
          </p:nvPr>
        </p:nvSpPr>
        <p:spPr>
          <a:xfrm>
            <a:off x="457201" y="3500364"/>
            <a:ext cx="6290732" cy="368903"/>
          </a:xfrm>
        </p:spPr>
        <p:txBody>
          <a:bodyPr>
            <a:normAutofit/>
          </a:bodyPr>
          <a:lstStyle>
            <a:lvl1pPr marL="36000" indent="0">
              <a:defRPr sz="1800" spc="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12" name="Bildplatzhalter 20"/>
          <p:cNvSpPr>
            <a:spLocks noGrp="1"/>
          </p:cNvSpPr>
          <p:nvPr>
            <p:ph type="pic" sz="quarter" idx="14"/>
          </p:nvPr>
        </p:nvSpPr>
        <p:spPr>
          <a:xfrm>
            <a:off x="6925733" y="963613"/>
            <a:ext cx="1945216" cy="5626099"/>
          </a:xfrm>
          <a:ln>
            <a:noFill/>
          </a:ln>
          <a:effectLst/>
        </p:spPr>
        <p:txBody>
          <a:bodyPr/>
          <a:lstStyle/>
          <a:p>
            <a:endParaRPr lang="de-DE" dirty="0"/>
          </a:p>
        </p:txBody>
      </p:sp>
      <p:pic>
        <p:nvPicPr>
          <p:cNvPr id="5" name="Bild 4" descr="Claim_HSE_grau_CMYK_D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694"/>
          <a:stretch/>
        </p:blipFill>
        <p:spPr>
          <a:xfrm>
            <a:off x="7197268" y="301547"/>
            <a:ext cx="1679054" cy="4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631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Kapiteltrenner und besondere Inhalte">
    <p:bg>
      <p:bgPr>
        <a:gradFill flip="none" rotWithShape="1">
          <a:gsLst>
            <a:gs pos="35000">
              <a:schemeClr val="tx1"/>
            </a:gs>
            <a:gs pos="100000">
              <a:schemeClr val="accent1"/>
            </a:gs>
          </a:gsLst>
          <a:lin ang="75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9275761" y="-211665"/>
            <a:ext cx="270933" cy="27093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6929438" y="963613"/>
            <a:ext cx="1941511" cy="5626099"/>
          </a:xfrm>
          <a:ln>
            <a:noFill/>
          </a:ln>
          <a:effectLst/>
        </p:spPr>
        <p:txBody>
          <a:bodyPr/>
          <a:lstStyle/>
          <a:p>
            <a:endParaRPr lang="de-DE" dirty="0"/>
          </a:p>
        </p:txBody>
      </p:sp>
      <p:pic>
        <p:nvPicPr>
          <p:cNvPr id="6" name="Bild 5" descr="Claim_HSE_grau_CMYK_D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694"/>
          <a:stretch/>
        </p:blipFill>
        <p:spPr>
          <a:xfrm>
            <a:off x="7197268" y="301547"/>
            <a:ext cx="1679054" cy="438280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7967133" y="668020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97227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 userDrawn="1"/>
        </p:nvSpPr>
        <p:spPr>
          <a:xfrm>
            <a:off x="7411539" y="6678000"/>
            <a:ext cx="1730956" cy="180000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8965450" y="0"/>
            <a:ext cx="178550" cy="6798722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7411539" y="0"/>
            <a:ext cx="1732461" cy="77170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6" name="Bild 25" descr="Claim_HSE_grau_CMYK_D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694"/>
          <a:stretch/>
        </p:blipFill>
        <p:spPr>
          <a:xfrm>
            <a:off x="7586524" y="257751"/>
            <a:ext cx="1311693" cy="342389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 userDrawn="1">
            <p:ph idx="1"/>
          </p:nvPr>
        </p:nvSpPr>
        <p:spPr>
          <a:xfrm>
            <a:off x="464104" y="1452567"/>
            <a:ext cx="8290429" cy="51345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itel 13"/>
          <p:cNvSpPr>
            <a:spLocks noGrp="1"/>
          </p:cNvSpPr>
          <p:nvPr userDrawn="1">
            <p:ph type="title"/>
          </p:nvPr>
        </p:nvSpPr>
        <p:spPr>
          <a:xfrm>
            <a:off x="457200" y="771705"/>
            <a:ext cx="6717628" cy="483296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Datumsplatzhalter 14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fld id="{57A14A4E-648B-9543-A593-FD0345922324}" type="datetime1">
              <a:rPr lang="de-DE" smtClean="0"/>
              <a:t>28.02.2019</a:t>
            </a:fld>
            <a:endParaRPr lang="hr-HR" dirty="0"/>
          </a:p>
        </p:txBody>
      </p:sp>
      <p:sp>
        <p:nvSpPr>
          <p:cNvPr id="20" name="Fußzeilenplatzhalter 19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/>
              <a:t>Titel des Vortrages einfügen</a:t>
            </a:r>
            <a:endParaRPr lang="de-DE" dirty="0"/>
          </a:p>
        </p:txBody>
      </p:sp>
      <p:sp>
        <p:nvSpPr>
          <p:cNvPr id="21" name="Foliennummernplatzhalter 20"/>
          <p:cNvSpPr>
            <a:spLocks noGrp="1"/>
          </p:cNvSpPr>
          <p:nvPr userDrawn="1">
            <p:ph type="sldNum" sz="quarter" idx="16"/>
          </p:nvPr>
        </p:nvSpPr>
        <p:spPr>
          <a:xfrm>
            <a:off x="8388660" y="6672356"/>
            <a:ext cx="575286" cy="211045"/>
          </a:xfrm>
        </p:spPr>
        <p:txBody>
          <a:bodyPr/>
          <a:lstStyle/>
          <a:p>
            <a:fld id="{1E6235D0-FF99-C045-995D-75C61122D1C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67399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Inhalt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 userDrawn="1"/>
        </p:nvSpPr>
        <p:spPr>
          <a:xfrm>
            <a:off x="7411539" y="6678000"/>
            <a:ext cx="1730956" cy="180000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8965450" y="0"/>
            <a:ext cx="178550" cy="6798722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7411539" y="0"/>
            <a:ext cx="1732461" cy="77170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6" name="Bild 25" descr="Claim_HSE_grau_CMYK_D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694"/>
          <a:stretch/>
        </p:blipFill>
        <p:spPr>
          <a:xfrm>
            <a:off x="7586524" y="257751"/>
            <a:ext cx="1311693" cy="342389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 userDrawn="1">
            <p:ph idx="1"/>
          </p:nvPr>
        </p:nvSpPr>
        <p:spPr>
          <a:xfrm>
            <a:off x="464104" y="1452567"/>
            <a:ext cx="6732563" cy="51345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Bildplatzhalter 20"/>
          <p:cNvSpPr>
            <a:spLocks noGrp="1"/>
          </p:cNvSpPr>
          <p:nvPr userDrawn="1">
            <p:ph type="pic" sz="quarter" idx="13"/>
          </p:nvPr>
        </p:nvSpPr>
        <p:spPr>
          <a:xfrm>
            <a:off x="7411539" y="771705"/>
            <a:ext cx="1552406" cy="5900651"/>
          </a:xfrm>
          <a:ln>
            <a:noFill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4" name="Titel 13"/>
          <p:cNvSpPr>
            <a:spLocks noGrp="1"/>
          </p:cNvSpPr>
          <p:nvPr userDrawn="1">
            <p:ph type="title"/>
          </p:nvPr>
        </p:nvSpPr>
        <p:spPr>
          <a:xfrm>
            <a:off x="457200" y="771705"/>
            <a:ext cx="6717628" cy="483296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Datumsplatzhalter 14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fld id="{57A14A4E-648B-9543-A593-FD0345922324}" type="datetime1">
              <a:rPr lang="de-DE" smtClean="0"/>
              <a:t>28.02.2019</a:t>
            </a:fld>
            <a:endParaRPr lang="hr-HR" dirty="0"/>
          </a:p>
        </p:txBody>
      </p:sp>
      <p:sp>
        <p:nvSpPr>
          <p:cNvPr id="20" name="Fußzeilenplatzhalter 19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/>
              <a:t>Titel des Vortrages einfügen</a:t>
            </a:r>
            <a:endParaRPr lang="de-DE" dirty="0"/>
          </a:p>
        </p:txBody>
      </p:sp>
      <p:sp>
        <p:nvSpPr>
          <p:cNvPr id="21" name="Foliennummernplatzhalter 20"/>
          <p:cNvSpPr>
            <a:spLocks noGrp="1"/>
          </p:cNvSpPr>
          <p:nvPr userDrawn="1">
            <p:ph type="sldNum" sz="quarter" idx="16"/>
          </p:nvPr>
        </p:nvSpPr>
        <p:spPr>
          <a:xfrm>
            <a:off x="8388660" y="6672356"/>
            <a:ext cx="575286" cy="211045"/>
          </a:xfrm>
        </p:spPr>
        <p:txBody>
          <a:bodyPr/>
          <a:lstStyle/>
          <a:p>
            <a:fld id="{1E6235D0-FF99-C045-995D-75C61122D1C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093602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 Bild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ung 24"/>
          <p:cNvGrpSpPr/>
          <p:nvPr userDrawn="1"/>
        </p:nvGrpSpPr>
        <p:grpSpPr>
          <a:xfrm>
            <a:off x="7411539" y="0"/>
            <a:ext cx="1732461" cy="6858000"/>
            <a:chOff x="7411539" y="0"/>
            <a:chExt cx="1732461" cy="6858000"/>
          </a:xfrm>
        </p:grpSpPr>
        <p:sp>
          <p:nvSpPr>
            <p:cNvPr id="26" name="Rechteck 25"/>
            <p:cNvSpPr/>
            <p:nvPr userDrawn="1"/>
          </p:nvSpPr>
          <p:spPr>
            <a:xfrm>
              <a:off x="7411539" y="6678000"/>
              <a:ext cx="1730956" cy="180000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8965450" y="0"/>
              <a:ext cx="178550" cy="6798722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7411539" y="0"/>
              <a:ext cx="1732461" cy="771705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29" name="Bild 28" descr="Claim_HSE_grau_CMYK_D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0694"/>
            <a:stretch/>
          </p:blipFill>
          <p:spPr>
            <a:xfrm>
              <a:off x="7586524" y="257751"/>
              <a:ext cx="1311693" cy="342389"/>
            </a:xfrm>
            <a:prstGeom prst="rect">
              <a:avLst/>
            </a:prstGeom>
          </p:spPr>
        </p:pic>
      </p:grp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64104" y="1452567"/>
            <a:ext cx="8258761" cy="61719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6075139" y="2086113"/>
            <a:ext cx="2647726" cy="3436250"/>
          </a:xfrm>
          <a:ln>
            <a:noFill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B3A568-B001-D44A-B320-823711C4981F}" type="datetime1">
              <a:rPr lang="de-DE" smtClean="0"/>
              <a:t>28.02.2019</a:t>
            </a:fld>
            <a:endParaRPr lang="hr-HR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Titel des Vortrages einfügen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>
          <a:xfrm>
            <a:off x="8388660" y="6680823"/>
            <a:ext cx="575286" cy="211045"/>
          </a:xfrm>
        </p:spPr>
        <p:txBody>
          <a:bodyPr/>
          <a:lstStyle/>
          <a:p>
            <a:fld id="{1E6235D0-FF99-C045-995D-75C61122D1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464104" y="771705"/>
            <a:ext cx="6447896" cy="483296"/>
          </a:xfrm>
        </p:spPr>
        <p:txBody>
          <a:bodyPr/>
          <a:lstStyle/>
          <a:p>
            <a:r>
              <a:rPr lang="de-DE" dirty="0"/>
              <a:t>Bildvorlage</a:t>
            </a:r>
          </a:p>
        </p:txBody>
      </p:sp>
      <p:sp>
        <p:nvSpPr>
          <p:cNvPr id="15" name="Bildplatzhalter 20"/>
          <p:cNvSpPr>
            <a:spLocks noGrp="1"/>
          </p:cNvSpPr>
          <p:nvPr>
            <p:ph type="pic" sz="quarter" idx="17"/>
          </p:nvPr>
        </p:nvSpPr>
        <p:spPr>
          <a:xfrm>
            <a:off x="3275856" y="2086113"/>
            <a:ext cx="2647726" cy="3436250"/>
          </a:xfrm>
          <a:ln>
            <a:noFill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467544" y="2086113"/>
            <a:ext cx="2647726" cy="3436250"/>
          </a:xfrm>
          <a:ln>
            <a:noFill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idx="19" hasCustomPrompt="1"/>
          </p:nvPr>
        </p:nvSpPr>
        <p:spPr>
          <a:xfrm>
            <a:off x="464105" y="5524701"/>
            <a:ext cx="2651166" cy="199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idx="20" hasCustomPrompt="1"/>
          </p:nvPr>
        </p:nvSpPr>
        <p:spPr>
          <a:xfrm>
            <a:off x="3283226" y="5524701"/>
            <a:ext cx="2651166" cy="199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21" hasCustomPrompt="1"/>
          </p:nvPr>
        </p:nvSpPr>
        <p:spPr>
          <a:xfrm>
            <a:off x="6084168" y="5524701"/>
            <a:ext cx="2651166" cy="199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7999740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 rotes Textfeld v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0" y="1325757"/>
            <a:ext cx="8965450" cy="4196606"/>
          </a:xfrm>
          <a:ln>
            <a:noFill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64104" y="2976567"/>
            <a:ext cx="6462231" cy="2391300"/>
          </a:xfrm>
          <a:prstGeom prst="rect">
            <a:avLst/>
          </a:prstGeom>
          <a:solidFill>
            <a:schemeClr val="tx2"/>
          </a:solidFill>
        </p:spPr>
        <p:txBody>
          <a:bodyPr vert="horz" lIns="0" tIns="45720" rIns="91440" bIns="45720" rtlCol="0">
            <a:normAutofit/>
          </a:bodyPr>
          <a:lstStyle>
            <a:lvl1pPr marL="180000" indent="0">
              <a:buNone/>
              <a:defRPr>
                <a:solidFill>
                  <a:schemeClr val="bg1"/>
                </a:solidFill>
              </a:defRPr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B3A568-B001-D44A-B320-823711C4981F}" type="datetime1">
              <a:rPr lang="de-DE" smtClean="0"/>
              <a:t>28.02.2019</a:t>
            </a:fld>
            <a:endParaRPr lang="hr-HR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Titel des Vortrages einfügen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>
          <a:xfrm>
            <a:off x="8388660" y="6680823"/>
            <a:ext cx="575286" cy="211045"/>
          </a:xfrm>
        </p:spPr>
        <p:txBody>
          <a:bodyPr/>
          <a:lstStyle/>
          <a:p>
            <a:fld id="{1E6235D0-FF99-C045-995D-75C61122D1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Bildvorlage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idx="19" hasCustomPrompt="1"/>
          </p:nvPr>
        </p:nvSpPr>
        <p:spPr>
          <a:xfrm>
            <a:off x="464105" y="5524701"/>
            <a:ext cx="2651166" cy="199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Bildunterschrift</a:t>
            </a:r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7411539" y="0"/>
            <a:ext cx="1732461" cy="6858000"/>
            <a:chOff x="7411539" y="0"/>
            <a:chExt cx="1732461" cy="6858000"/>
          </a:xfrm>
        </p:grpSpPr>
        <p:sp>
          <p:nvSpPr>
            <p:cNvPr id="27" name="Rechteck 26"/>
            <p:cNvSpPr>
              <a:spLocks/>
            </p:cNvSpPr>
            <p:nvPr userDrawn="1"/>
          </p:nvSpPr>
          <p:spPr>
            <a:xfrm>
              <a:off x="7411539" y="6678000"/>
              <a:ext cx="1730956" cy="180000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8965450" y="0"/>
              <a:ext cx="178550" cy="6798722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7411539" y="0"/>
              <a:ext cx="1732461" cy="771705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28" name="Bild 27" descr="Claim_HSE_grau_CMYK_D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0694"/>
            <a:stretch/>
          </p:blipFill>
          <p:spPr>
            <a:xfrm>
              <a:off x="7586524" y="257751"/>
              <a:ext cx="1311693" cy="342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9988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_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8965450" y="0"/>
            <a:ext cx="178550" cy="6798722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7411539" y="0"/>
            <a:ext cx="1732461" cy="77170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7411539" y="6678000"/>
            <a:ext cx="1730956" cy="180000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9" name="Bild 18" descr="Claim_HSE_grau_CMYK_D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694"/>
          <a:stretch/>
        </p:blipFill>
        <p:spPr>
          <a:xfrm>
            <a:off x="7586524" y="257751"/>
            <a:ext cx="1311693" cy="342389"/>
          </a:xfrm>
          <a:prstGeom prst="rect">
            <a:avLst/>
          </a:prstGeom>
        </p:spPr>
      </p:pic>
      <p:sp>
        <p:nvSpPr>
          <p:cNvPr id="12" name="Bildplatzhalter 20"/>
          <p:cNvSpPr>
            <a:spLocks noGrp="1"/>
          </p:cNvSpPr>
          <p:nvPr userDrawn="1">
            <p:ph type="pic" sz="quarter" idx="13"/>
          </p:nvPr>
        </p:nvSpPr>
        <p:spPr>
          <a:xfrm>
            <a:off x="7411539" y="776732"/>
            <a:ext cx="1552406" cy="5900651"/>
          </a:xfrm>
          <a:ln>
            <a:noFill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4" name="Titel 13"/>
          <p:cNvSpPr>
            <a:spLocks noGrp="1"/>
          </p:cNvSpPr>
          <p:nvPr userDrawn="1">
            <p:ph type="title"/>
          </p:nvPr>
        </p:nvSpPr>
        <p:spPr>
          <a:xfrm>
            <a:off x="457200" y="771705"/>
            <a:ext cx="6747540" cy="483296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Datumsplatzhalter 14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fld id="{57A14A4E-648B-9543-A593-FD0345922324}" type="datetime1">
              <a:rPr lang="de-DE" smtClean="0"/>
              <a:t>28.02.2019</a:t>
            </a:fld>
            <a:endParaRPr lang="hr-HR" dirty="0"/>
          </a:p>
        </p:txBody>
      </p:sp>
      <p:sp>
        <p:nvSpPr>
          <p:cNvPr id="20" name="Fußzeilenplatzhalter 19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/>
              <a:t>Titel des Vortrages einfügen</a:t>
            </a:r>
            <a:endParaRPr lang="de-DE" dirty="0"/>
          </a:p>
        </p:txBody>
      </p:sp>
      <p:sp>
        <p:nvSpPr>
          <p:cNvPr id="21" name="Foliennummernplatzhalter 20"/>
          <p:cNvSpPr>
            <a:spLocks noGrp="1"/>
          </p:cNvSpPr>
          <p:nvPr userDrawn="1">
            <p:ph type="sldNum" sz="quarter" idx="16"/>
          </p:nvPr>
        </p:nvSpPr>
        <p:spPr>
          <a:xfrm>
            <a:off x="8388660" y="6672356"/>
            <a:ext cx="575286" cy="211045"/>
          </a:xfrm>
        </p:spPr>
        <p:txBody>
          <a:bodyPr/>
          <a:lstStyle/>
          <a:p>
            <a:fld id="{1E6235D0-FF99-C045-995D-75C61122D1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SmartArt-Platzhalter 3"/>
          <p:cNvSpPr>
            <a:spLocks noGrp="1"/>
          </p:cNvSpPr>
          <p:nvPr userDrawn="1">
            <p:ph type="dgm" sz="quarter" idx="17"/>
          </p:nvPr>
        </p:nvSpPr>
        <p:spPr>
          <a:xfrm>
            <a:off x="457200" y="1397000"/>
            <a:ext cx="6756400" cy="479266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48087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"/>
          <p:cNvGrpSpPr/>
          <p:nvPr userDrawn="1"/>
        </p:nvGrpSpPr>
        <p:grpSpPr>
          <a:xfrm>
            <a:off x="6926335" y="0"/>
            <a:ext cx="2217667" cy="6858000"/>
            <a:chOff x="6926335" y="0"/>
            <a:chExt cx="2217667" cy="6858000"/>
          </a:xfrm>
        </p:grpSpPr>
        <p:sp>
          <p:nvSpPr>
            <p:cNvPr id="7" name="Rechteck 6"/>
            <p:cNvSpPr/>
            <p:nvPr userDrawn="1"/>
          </p:nvSpPr>
          <p:spPr>
            <a:xfrm>
              <a:off x="8869364" y="0"/>
              <a:ext cx="27463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6926335" y="1"/>
              <a:ext cx="2217665" cy="965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6926335" y="6587067"/>
              <a:ext cx="2217665" cy="270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42461"/>
            <a:ext cx="6447896" cy="483296"/>
          </a:xfrm>
          <a:prstGeom prst="rect">
            <a:avLst/>
          </a:prstGeom>
          <a:noFill/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5637" y="1325757"/>
            <a:ext cx="6449459" cy="526131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660" y="6646955"/>
            <a:ext cx="575286" cy="211045"/>
          </a:xfrm>
          <a:prstGeom prst="rect">
            <a:avLst/>
          </a:prstGeom>
        </p:spPr>
        <p:txBody>
          <a:bodyPr tIns="0" anchor="t"/>
          <a:lstStyle>
            <a:lvl1pPr algn="r">
              <a:defRPr sz="1000">
                <a:solidFill>
                  <a:srgbClr val="002D58"/>
                </a:solidFill>
              </a:defRPr>
            </a:lvl1pPr>
          </a:lstStyle>
          <a:p>
            <a:fld id="{1E6235D0-FF99-C045-995D-75C61122D1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5637" y="6646955"/>
            <a:ext cx="564009" cy="211045"/>
          </a:xfrm>
          <a:prstGeom prst="rect">
            <a:avLst/>
          </a:prstGeom>
        </p:spPr>
        <p:txBody>
          <a:bodyPr vert="horz" lIns="0" tIns="0" rIns="91440" bIns="45720" rtlCol="0" anchor="ctr"/>
          <a:lstStyle>
            <a:lvl1pPr algn="l">
              <a:defRPr lang="de-DE" sz="1000" kern="120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84F3033-571F-5443-9918-9D3850B30DC6}" type="datetime1">
              <a:rPr lang="de-DE" smtClean="0"/>
              <a:t>28.02.2019</a:t>
            </a:fld>
            <a:endParaRPr lang="hr-HR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86809" y="6646955"/>
            <a:ext cx="5826754" cy="211045"/>
          </a:xfrm>
          <a:prstGeom prst="rect">
            <a:avLst/>
          </a:prstGeom>
        </p:spPr>
        <p:txBody>
          <a:bodyPr lIns="0" tIns="0" anchor="t"/>
          <a:lstStyle>
            <a:lvl1pPr>
              <a:defRPr sz="1000">
                <a:solidFill>
                  <a:srgbClr val="002D58"/>
                </a:solidFill>
              </a:defRPr>
            </a:lvl1pPr>
          </a:lstStyle>
          <a:p>
            <a:r>
              <a:rPr lang="de-DE"/>
              <a:t>Titel des Vortrages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68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0" r:id="rId3"/>
    <p:sldLayoutId id="2147483704" r:id="rId4"/>
    <p:sldLayoutId id="2147483708" r:id="rId5"/>
    <p:sldLayoutId id="2147483705" r:id="rId6"/>
    <p:sldLayoutId id="2147483706" r:id="rId7"/>
    <p:sldLayoutId id="2147483707" r:id="rId8"/>
  </p:sldLayoutIdLst>
  <p:transition spd="slow">
    <p:wipe/>
  </p:transition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 cap="all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SzPct val="90000"/>
        <a:buFont typeface="Lucida Grande"/>
        <a:buNone/>
        <a:defRPr sz="2000" kern="1200">
          <a:solidFill>
            <a:srgbClr val="002D58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ct val="100000"/>
        </a:lnSpc>
        <a:spcBef>
          <a:spcPts val="0"/>
        </a:spcBef>
        <a:buSzPct val="90000"/>
        <a:buFont typeface="Lucida Grande"/>
        <a:buNone/>
        <a:defRPr sz="2000" kern="1200">
          <a:solidFill>
            <a:srgbClr val="002D58"/>
          </a:solidFill>
          <a:latin typeface="+mn-lt"/>
          <a:ea typeface="+mn-ea"/>
          <a:cs typeface="+mn-cs"/>
        </a:defRPr>
      </a:lvl2pPr>
      <a:lvl3pPr marL="0" indent="0" algn="l" defTabSz="457200" rtl="0" eaLnBrk="1" latinLnBrk="0" hangingPunct="1">
        <a:lnSpc>
          <a:spcPct val="100000"/>
        </a:lnSpc>
        <a:spcBef>
          <a:spcPts val="0"/>
        </a:spcBef>
        <a:buSzPct val="90000"/>
        <a:buFont typeface="Lucida Grande"/>
        <a:buNone/>
        <a:defRPr sz="2000" kern="1200">
          <a:solidFill>
            <a:srgbClr val="002D58"/>
          </a:solidFill>
          <a:latin typeface="+mn-lt"/>
          <a:ea typeface="+mn-ea"/>
          <a:cs typeface="+mn-cs"/>
        </a:defRPr>
      </a:lvl3pPr>
      <a:lvl4pPr marL="0" indent="-342000" algn="l" defTabSz="457200" rtl="0" eaLnBrk="1" latinLnBrk="0" hangingPunct="1">
        <a:lnSpc>
          <a:spcPct val="100000"/>
        </a:lnSpc>
        <a:spcBef>
          <a:spcPts val="0"/>
        </a:spcBef>
        <a:buSzPct val="90000"/>
        <a:buFont typeface="Lucida Grande"/>
        <a:buChar char="I"/>
        <a:defRPr sz="2000" kern="1200">
          <a:solidFill>
            <a:srgbClr val="002D58"/>
          </a:solidFill>
          <a:latin typeface="+mn-lt"/>
          <a:ea typeface="+mn-ea"/>
          <a:cs typeface="+mn-cs"/>
        </a:defRPr>
      </a:lvl4pPr>
      <a:lvl5pPr marL="0" indent="-342000" algn="l" defTabSz="457200" rtl="0" eaLnBrk="1" latinLnBrk="0" hangingPunct="1">
        <a:lnSpc>
          <a:spcPct val="100000"/>
        </a:lnSpc>
        <a:spcBef>
          <a:spcPts val="0"/>
        </a:spcBef>
        <a:buSzPct val="90000"/>
        <a:buFont typeface="Lucida Grande"/>
        <a:buChar char="I"/>
        <a:defRPr sz="2000" kern="1200">
          <a:solidFill>
            <a:srgbClr val="002D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-esslingen.de/it-projekthaus" TargetMode="External"/><Relationship Id="rId2" Type="http://schemas.openxmlformats.org/officeDocument/2006/relationships/hyperlink" Target="mailto:It-projekthaus@hs-esslingen.d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703" y="3434855"/>
            <a:ext cx="6282266" cy="402768"/>
          </a:xfrm>
        </p:spPr>
        <p:txBody>
          <a:bodyPr>
            <a:noAutofit/>
          </a:bodyPr>
          <a:lstStyle/>
          <a:p>
            <a:r>
              <a:rPr lang="de-DE" dirty="0" err="1">
                <a:solidFill>
                  <a:srgbClr val="FFFFFF"/>
                </a:solidFill>
                <a:latin typeface="Calibri Light"/>
              </a:rPr>
              <a:t>hochschule</a:t>
            </a:r>
            <a:r>
              <a:rPr lang="de-DE" dirty="0">
                <a:solidFill>
                  <a:srgbClr val="FFFFFF"/>
                </a:solidFill>
                <a:latin typeface="Calibri Light"/>
              </a:rPr>
              <a:t> Esslingen</a:t>
            </a:r>
            <a:br>
              <a:rPr lang="de-DE" dirty="0">
                <a:solidFill>
                  <a:srgbClr val="FFFFFF"/>
                </a:solidFill>
                <a:latin typeface="Calibri Light"/>
              </a:rPr>
            </a:b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5540" y="3849861"/>
            <a:ext cx="6470651" cy="12977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de-DE" sz="5400" cap="all" dirty="0">
                <a:solidFill>
                  <a:srgbClr val="FFFFFF"/>
                </a:solidFill>
                <a:latin typeface="Calibri"/>
                <a:cs typeface="Calibri"/>
              </a:rPr>
              <a:t>Willkommen im</a:t>
            </a:r>
          </a:p>
          <a:p>
            <a:pPr>
              <a:lnSpc>
                <a:spcPts val="4700"/>
              </a:lnSpc>
            </a:pPr>
            <a:r>
              <a:rPr lang="de-DE" sz="5400" cap="all" dirty="0" smtClean="0">
                <a:solidFill>
                  <a:srgbClr val="FFFFFF"/>
                </a:solidFill>
                <a:latin typeface="Calibri"/>
                <a:cs typeface="Calibri"/>
              </a:rPr>
              <a:t>Girls´ Digital </a:t>
            </a:r>
            <a:r>
              <a:rPr lang="de-DE" sz="5400" cap="all" dirty="0" err="1" smtClean="0">
                <a:solidFill>
                  <a:srgbClr val="FFFFFF"/>
                </a:solidFill>
                <a:latin typeface="Calibri"/>
                <a:cs typeface="Calibri"/>
              </a:rPr>
              <a:t>camps</a:t>
            </a:r>
            <a:endParaRPr lang="de-DE" sz="5400" cap="all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851948" y="50028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9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 b="4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8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4105" y="1452567"/>
            <a:ext cx="3810715" cy="51345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Programme bestehen aus grafischen Blöcken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endParaRPr lang="de-DE" altLang="de-DE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 smtClean="0">
                <a:solidFill>
                  <a:schemeClr val="tx1"/>
                </a:solidFill>
              </a:rPr>
              <a:t>Einstieg </a:t>
            </a:r>
            <a:r>
              <a:rPr lang="de-DE" altLang="de-DE" dirty="0">
                <a:solidFill>
                  <a:schemeClr val="tx1"/>
                </a:solidFill>
              </a:rPr>
              <a:t>in die Programmierung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endParaRPr lang="de-DE" altLang="de-DE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App </a:t>
            </a:r>
            <a:r>
              <a:rPr lang="de-DE" altLang="de-DE" dirty="0" smtClean="0">
                <a:solidFill>
                  <a:schemeClr val="tx1"/>
                </a:solidFill>
              </a:rPr>
              <a:t>für </a:t>
            </a:r>
            <a:r>
              <a:rPr lang="de-DE" altLang="de-DE" dirty="0">
                <a:solidFill>
                  <a:schemeClr val="tx1"/>
                </a:solidFill>
              </a:rPr>
              <a:t>Handy und Tablet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endParaRPr lang="de-DE" altLang="de-DE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Erste grundlegende Programmierkonzepte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- Variablen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- Schleifen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- Funktionen</a:t>
            </a: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GOOGLE BLOCKLY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5"/>
          </p:nvPr>
        </p:nvSpPr>
        <p:spPr>
          <a:xfrm>
            <a:off x="464104" y="6646955"/>
            <a:ext cx="6912056" cy="211045"/>
          </a:xfrm>
        </p:spPr>
        <p:txBody>
          <a:bodyPr/>
          <a:lstStyle/>
          <a:p>
            <a:r>
              <a:rPr lang="de-DE" dirty="0"/>
              <a:t>IT-Projekthaus - </a:t>
            </a:r>
            <a:r>
              <a:rPr lang="de-DE" altLang="de-DE" dirty="0"/>
              <a:t>IT-Projekte für Schülerinnen und Schüler						Prof. Dr. Jürgen Koch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6235D0-FF99-C045-995D-75C61122D1C1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8988" y="1587183"/>
            <a:ext cx="4267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757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4105" y="1452567"/>
            <a:ext cx="3810715" cy="5134500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Robuste Hardware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endParaRPr lang="de-DE" altLang="de-DE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Verbindung über Bluetooth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endParaRPr lang="de-DE" altLang="de-DE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Steuerung von Bewegung, Farbe, Sound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endParaRPr lang="de-DE" altLang="de-DE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Experimentelle Bewegungsphysik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- Geschwindigkeit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- Beschleunigung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endParaRPr lang="de-DE" altLang="de-DE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Eventgesteuerte Programmierung durch Bewegungssensor</a:t>
            </a: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SPHERO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5"/>
          </p:nvPr>
        </p:nvSpPr>
        <p:spPr>
          <a:xfrm>
            <a:off x="464104" y="6646955"/>
            <a:ext cx="6912056" cy="211045"/>
          </a:xfrm>
        </p:spPr>
        <p:txBody>
          <a:bodyPr/>
          <a:lstStyle/>
          <a:p>
            <a:r>
              <a:rPr lang="de-DE" dirty="0"/>
              <a:t>IT-Projekthaus - </a:t>
            </a:r>
            <a:r>
              <a:rPr lang="de-DE" altLang="de-DE" dirty="0"/>
              <a:t>IT-Projekte für Schülerinnen und Schüler						Prof. Dr. Jürgen Koch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6235D0-FF99-C045-995D-75C61122D1C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9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3465" y="1409700"/>
            <a:ext cx="3902075" cy="2195513"/>
          </a:xfrm>
          <a:prstGeom prst="rect">
            <a:avLst/>
          </a:prstGeom>
        </p:spPr>
      </p:pic>
      <p:pic>
        <p:nvPicPr>
          <p:cNvPr id="10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65" y="3925934"/>
            <a:ext cx="3981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154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4105" y="1452567"/>
            <a:ext cx="3810715" cy="1862133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Objektorientierte Programmierung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endParaRPr lang="de-DE" altLang="de-DE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Java gilt zur Zeit weltweit als wichtigste Programmiersprache</a:t>
            </a: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Java Hamster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5"/>
          </p:nvPr>
        </p:nvSpPr>
        <p:spPr>
          <a:xfrm>
            <a:off x="464104" y="6646955"/>
            <a:ext cx="6912056" cy="211045"/>
          </a:xfrm>
        </p:spPr>
        <p:txBody>
          <a:bodyPr/>
          <a:lstStyle/>
          <a:p>
            <a:r>
              <a:rPr lang="de-DE" dirty="0"/>
              <a:t>IT-Projekthaus - </a:t>
            </a:r>
            <a:r>
              <a:rPr lang="de-DE" altLang="de-DE" dirty="0"/>
              <a:t>IT-Projekte für Schülerinnen und Schüler						Prof. Dr. Jürgen Koch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6235D0-FF99-C045-995D-75C61122D1C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5" y="3512266"/>
            <a:ext cx="456946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nhaltsplatzhalt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2553" y="1452567"/>
            <a:ext cx="33337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9955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4105" y="1452568"/>
            <a:ext cx="8300165" cy="2076670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Zur Zeit werden weltweit pro Monat mehr als 100 000 neue Apps entwickelt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endParaRPr lang="de-DE" altLang="de-DE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Die Softwarewerkzeuge zur Entwicklung von Apps lassen sich immer einfacher bedienen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endParaRPr lang="de-DE" altLang="de-DE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Lucida Grande"/>
              <a:buChar char="I"/>
            </a:pPr>
            <a:r>
              <a:rPr lang="de-DE" altLang="de-DE" dirty="0">
                <a:solidFill>
                  <a:schemeClr val="tx1"/>
                </a:solidFill>
              </a:rPr>
              <a:t>Schülerinnen und Schüler entwickeln ihre eigene App</a:t>
            </a: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App entwickeln mit </a:t>
            </a:r>
            <a:r>
              <a:rPr lang="de-DE" dirty="0" err="1"/>
              <a:t>android</a:t>
            </a:r>
            <a:r>
              <a:rPr lang="de-DE" dirty="0"/>
              <a:t> </a:t>
            </a:r>
            <a:r>
              <a:rPr lang="de-DE" dirty="0" err="1"/>
              <a:t>studio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5"/>
          </p:nvPr>
        </p:nvSpPr>
        <p:spPr>
          <a:xfrm>
            <a:off x="464104" y="6646955"/>
            <a:ext cx="6912056" cy="211045"/>
          </a:xfrm>
        </p:spPr>
        <p:txBody>
          <a:bodyPr/>
          <a:lstStyle/>
          <a:p>
            <a:r>
              <a:rPr lang="de-DE" dirty="0"/>
              <a:t>IT-Projekthaus - </a:t>
            </a:r>
            <a:r>
              <a:rPr lang="de-DE" altLang="de-DE" dirty="0"/>
              <a:t>IT-Projekte für Schülerinnen und Schüler						Prof. Dr. Jürgen Koch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6235D0-FF99-C045-995D-75C61122D1C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1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5352" y="3726805"/>
            <a:ext cx="4392612" cy="25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7349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4105" y="1452567"/>
            <a:ext cx="3970735" cy="5134500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</a:pPr>
            <a:r>
              <a:rPr lang="de-DE" altLang="de-DE" dirty="0"/>
              <a:t>Prof. Dr. Jürgen Koch</a:t>
            </a:r>
          </a:p>
          <a:p>
            <a:pPr>
              <a:spcBef>
                <a:spcPct val="20000"/>
              </a:spcBef>
            </a:pPr>
            <a:r>
              <a:rPr lang="de-DE" altLang="de-DE" dirty="0">
                <a:solidFill>
                  <a:schemeClr val="tx1"/>
                </a:solidFill>
              </a:rPr>
              <a:t>Katja </a:t>
            </a:r>
            <a:r>
              <a:rPr lang="de-DE" altLang="de-DE" dirty="0" err="1">
                <a:solidFill>
                  <a:schemeClr val="tx1"/>
                </a:solidFill>
              </a:rPr>
              <a:t>Möhle</a:t>
            </a:r>
            <a:r>
              <a:rPr lang="de-DE" altLang="de-DE" dirty="0">
                <a:solidFill>
                  <a:schemeClr val="tx1"/>
                </a:solidFill>
              </a:rPr>
              <a:t>-Stöhr</a:t>
            </a: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de-DE" altLang="de-DE" b="1" dirty="0">
                <a:solidFill>
                  <a:schemeClr val="tx1"/>
                </a:solidFill>
              </a:rPr>
              <a:t>Campus Esslingen-Flandernstraße</a:t>
            </a:r>
          </a:p>
          <a:p>
            <a:pPr>
              <a:spcBef>
                <a:spcPct val="20000"/>
              </a:spcBef>
            </a:pPr>
            <a:r>
              <a:rPr lang="de-DE" altLang="de-DE" dirty="0">
                <a:solidFill>
                  <a:schemeClr val="tx1"/>
                </a:solidFill>
              </a:rPr>
              <a:t>Flandernstraße 101</a:t>
            </a:r>
          </a:p>
          <a:p>
            <a:pPr>
              <a:spcBef>
                <a:spcPct val="20000"/>
              </a:spcBef>
            </a:pPr>
            <a:r>
              <a:rPr lang="de-DE" altLang="de-DE" dirty="0">
                <a:solidFill>
                  <a:schemeClr val="tx1"/>
                </a:solidFill>
              </a:rPr>
              <a:t>73732 Esslingen</a:t>
            </a: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de-DE" altLang="de-DE" dirty="0">
                <a:solidFill>
                  <a:schemeClr val="tx1"/>
                </a:solidFill>
              </a:rPr>
              <a:t>Tel 0711 397-3596</a:t>
            </a: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de-DE" altLang="de-DE" dirty="0">
                <a:solidFill>
                  <a:schemeClr val="tx1"/>
                </a:solidFill>
                <a:hlinkClick r:id="rId2"/>
              </a:rPr>
              <a:t>it-projekthaus@hs-esslingen.de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de-DE" altLang="de-DE" dirty="0">
                <a:solidFill>
                  <a:schemeClr val="tx1"/>
                </a:solidFill>
                <a:hlinkClick r:id="rId3"/>
              </a:rPr>
              <a:t>www.hs-esslingen.de/it-projekthaus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endParaRPr lang="de-DE" alt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5"/>
          </p:nvPr>
        </p:nvSpPr>
        <p:spPr>
          <a:xfrm>
            <a:off x="464104" y="6646955"/>
            <a:ext cx="6912056" cy="211045"/>
          </a:xfrm>
        </p:spPr>
        <p:txBody>
          <a:bodyPr/>
          <a:lstStyle/>
          <a:p>
            <a:r>
              <a:rPr lang="de-DE" dirty="0"/>
              <a:t>IT-Projekthaus - </a:t>
            </a:r>
            <a:r>
              <a:rPr lang="de-DE" altLang="de-DE" dirty="0"/>
              <a:t>IT-Projekte für Schülerinnen und Schüler						Prof. Dr. Jürgen Koch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6235D0-FF99-C045-995D-75C61122D1C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03" y="4992688"/>
            <a:ext cx="25400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15353" y="4615134"/>
            <a:ext cx="2114550" cy="340678"/>
          </a:xfrm>
          <a:prstGeom prst="rect">
            <a:avLst/>
          </a:prstGeom>
        </p:spPr>
        <p:txBody>
          <a:bodyPr vert="horz" wrap="none" lIns="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Gefördert von</a:t>
            </a:r>
          </a:p>
        </p:txBody>
      </p:sp>
      <p:pic>
        <p:nvPicPr>
          <p:cNvPr id="11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72" y="1369073"/>
            <a:ext cx="3477601" cy="227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43026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HE-Master">
  <a:themeElements>
    <a:clrScheme name="Hochschule Esslingen 1">
      <a:dk1>
        <a:srgbClr val="002D58"/>
      </a:dk1>
      <a:lt1>
        <a:sysClr val="window" lastClr="FFFFFF"/>
      </a:lt1>
      <a:dk2>
        <a:srgbClr val="D70F3C"/>
      </a:dk2>
      <a:lt2>
        <a:srgbClr val="FFFFFF"/>
      </a:lt2>
      <a:accent1>
        <a:srgbClr val="00AADC"/>
      </a:accent1>
      <a:accent2>
        <a:srgbClr val="D6EAF8"/>
      </a:accent2>
      <a:accent3>
        <a:srgbClr val="DCDCDC"/>
      </a:accent3>
      <a:accent4>
        <a:srgbClr val="D7193C"/>
      </a:accent4>
      <a:accent5>
        <a:srgbClr val="002D58"/>
      </a:accent5>
      <a:accent6>
        <a:srgbClr val="FFFFFF"/>
      </a:accent6>
      <a:hlink>
        <a:srgbClr val="002D58"/>
      </a:hlink>
      <a:folHlink>
        <a:srgbClr val="002D5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45720" rIns="91440" bIns="45720" rtlCol="0">
        <a:normAutofit/>
      </a:bodyPr>
      <a:lstStyle>
        <a:defPPr marL="0" indent="0">
          <a:buNone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</Words>
  <Application>Microsoft Office PowerPoint</Application>
  <PresentationFormat>Bildschirmpräsentation (4:3)</PresentationFormat>
  <Paragraphs>79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Lucida Grande</vt:lpstr>
      <vt:lpstr>Wingdings</vt:lpstr>
      <vt:lpstr>HE-Master</vt:lpstr>
      <vt:lpstr>hochschule Esslingen </vt:lpstr>
      <vt:lpstr>GOOGLE BLOCKLY  </vt:lpstr>
      <vt:lpstr>SPHERO  </vt:lpstr>
      <vt:lpstr>Java Hamster  </vt:lpstr>
      <vt:lpstr>App entwickeln mit android studio  </vt:lpstr>
      <vt:lpstr>Kontakt  </vt:lpstr>
    </vt:vector>
  </TitlesOfParts>
  <Company>Weiser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Weiser</dc:creator>
  <cp:lastModifiedBy>ileli</cp:lastModifiedBy>
  <cp:revision>273</cp:revision>
  <dcterms:created xsi:type="dcterms:W3CDTF">2016-12-27T10:26:02Z</dcterms:created>
  <dcterms:modified xsi:type="dcterms:W3CDTF">2019-02-28T11:18:29Z</dcterms:modified>
</cp:coreProperties>
</file>